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1" r:id="rId5"/>
    <p:sldId id="349" r:id="rId6"/>
    <p:sldId id="314" r:id="rId7"/>
    <p:sldId id="315" r:id="rId8"/>
    <p:sldId id="316" r:id="rId9"/>
    <p:sldId id="317" r:id="rId10"/>
    <p:sldId id="321" r:id="rId11"/>
    <p:sldId id="322" r:id="rId12"/>
    <p:sldId id="318" r:id="rId13"/>
    <p:sldId id="327" r:id="rId14"/>
    <p:sldId id="329" r:id="rId15"/>
    <p:sldId id="334" r:id="rId16"/>
    <p:sldId id="335" r:id="rId17"/>
    <p:sldId id="336" r:id="rId18"/>
    <p:sldId id="337" r:id="rId19"/>
    <p:sldId id="342" r:id="rId20"/>
    <p:sldId id="345" r:id="rId21"/>
    <p:sldId id="326" r:id="rId22"/>
    <p:sldId id="331" r:id="rId23"/>
    <p:sldId id="332" r:id="rId24"/>
    <p:sldId id="333" r:id="rId25"/>
    <p:sldId id="324" r:id="rId26"/>
    <p:sldId id="285" r:id="rId27"/>
    <p:sldId id="313" r:id="rId2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39BB0A47-F6E1-45AE-8614-1CCE382CD43E}">
          <p14:sldIdLst>
            <p14:sldId id="271"/>
            <p14:sldId id="349"/>
          </p14:sldIdLst>
        </p14:section>
        <p14:section name="Введение" id="{0ACEDF56-0059-450A-86A9-B6A8ECE9B9A4}">
          <p14:sldIdLst>
            <p14:sldId id="314"/>
            <p14:sldId id="315"/>
            <p14:sldId id="316"/>
            <p14:sldId id="317"/>
          </p14:sldIdLst>
        </p14:section>
        <p14:section name="Анализ" id="{5C833B99-5D9C-49D9-9C5F-2A3D30DC6E5B}">
          <p14:sldIdLst>
            <p14:sldId id="321"/>
            <p14:sldId id="322"/>
            <p14:sldId id="318"/>
          </p14:sldIdLst>
        </p14:section>
        <p14:section name="Алгоритм пула объектов" id="{A8E87D2F-D4DC-49BB-B9F4-A0FE6EB01D0D}">
          <p14:sldIdLst>
            <p14:sldId id="327"/>
            <p14:sldId id="329"/>
          </p14:sldIdLst>
        </p14:section>
        <p14:section name="Алгоритм построения траектории" id="{770017C6-D0DD-43C8-A8E3-3388518289D8}">
          <p14:sldIdLst>
            <p14:sldId id="334"/>
            <p14:sldId id="335"/>
          </p14:sldIdLst>
        </p14:section>
        <p14:section name="Алгоритм метания торта из пушки" id="{C812639A-D870-4DFD-BB26-4CBB4EDBF6DD}">
          <p14:sldIdLst>
            <p14:sldId id="336"/>
            <p14:sldId id="337"/>
          </p14:sldIdLst>
        </p14:section>
        <p14:section name="Алгоритм появления пятен" id="{75F71CA4-DD30-4D87-8E39-487BBA2C3F86}">
          <p14:sldIdLst>
            <p14:sldId id="342"/>
            <p14:sldId id="345"/>
          </p14:sldIdLst>
        </p14:section>
        <p14:section name="Тестирование пула объектов" id="{30095840-7757-46B8-B2A6-E31AFD40D4BD}">
          <p14:sldIdLst>
            <p14:sldId id="326"/>
            <p14:sldId id="331"/>
          </p14:sldIdLst>
        </p14:section>
        <p14:section name="Тестирование появления пятен" id="{46FFF63E-7BC7-4E7E-8214-1961B80D1B26}">
          <p14:sldIdLst>
            <p14:sldId id="332"/>
            <p14:sldId id="333"/>
          </p14:sldIdLst>
        </p14:section>
        <p14:section name="Заключение" id="{996A189B-7E34-49C9-B877-9CD1A7887B4F}">
          <p14:sldIdLst>
            <p14:sldId id="324"/>
            <p14:sldId id="285"/>
            <p14:sldId id="313"/>
          </p14:sldIdLst>
        </p14:section>
      </p14:sectionLst>
    </p:ex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CBC"/>
    <a:srgbClr val="5267B6"/>
    <a:srgbClr val="0E2D69"/>
    <a:srgbClr val="029C63"/>
    <a:srgbClr val="96628C"/>
    <a:srgbClr val="11A0D7"/>
    <a:srgbClr val="E61F3D"/>
    <a:srgbClr val="CD5A5A"/>
    <a:srgbClr val="FFD74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03" autoAdjust="0"/>
  </p:normalViewPr>
  <p:slideViewPr>
    <p:cSldViewPr snapToGrid="0" snapToObjects="1">
      <p:cViewPr varScale="1">
        <p:scale>
          <a:sx n="99" d="100"/>
          <a:sy n="99" d="100"/>
        </p:scale>
        <p:origin x="90" y="288"/>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1058;&#1086;&#1088;&#1090;%20&#1074;%20&#1083;&#1080;&#1094;&#1086;\&#1044;&#1086;&#1082;&#1091;&#1084;&#1077;&#1085;&#1090;&#1099;\&#1042;&#1083;&#1080;&#1103;&#1085;&#1080;&#1077;%20&#1080;&#1075;&#1088;&#1099;%20&#1085;&#1072;%20&#1089;&#1090;&#1088;&#1077;&#1089;&#108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r>
              <a:rPr lang="ru-RU" dirty="0"/>
              <a:t>Влияние игры "Торт в лицо" на стресс</a:t>
            </a:r>
          </a:p>
        </c:rich>
      </c:tx>
      <c:layout>
        <c:manualLayout>
          <c:xMode val="edge"/>
          <c:yMode val="edge"/>
          <c:x val="0.25385151968111608"/>
          <c:y val="1.4803849000740192E-2"/>
        </c:manualLayout>
      </c:layout>
      <c:overlay val="0"/>
      <c:spPr>
        <a:noFill/>
        <a:ln>
          <a:noFill/>
        </a:ln>
        <a:effectLst/>
      </c:spPr>
      <c:txPr>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До игры</c:v>
                </c:pt>
              </c:strCache>
            </c:strRef>
          </c:tx>
          <c:spPr>
            <a:solidFill>
              <a:schemeClr val="accent1"/>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Лист1!$B$2:$B$7</c:f>
              <c:numCache>
                <c:formatCode>0%</c:formatCode>
                <c:ptCount val="6"/>
                <c:pt idx="0">
                  <c:v>0.45</c:v>
                </c:pt>
                <c:pt idx="1">
                  <c:v>0.6</c:v>
                </c:pt>
                <c:pt idx="2">
                  <c:v>0.68</c:v>
                </c:pt>
                <c:pt idx="3">
                  <c:v>0.89</c:v>
                </c:pt>
                <c:pt idx="4">
                  <c:v>0.7</c:v>
                </c:pt>
                <c:pt idx="5">
                  <c:v>0.44</c:v>
                </c:pt>
              </c:numCache>
            </c:numRef>
          </c:val>
          <c:extLst>
            <c:ext xmlns:c16="http://schemas.microsoft.com/office/drawing/2014/chart" uri="{C3380CC4-5D6E-409C-BE32-E72D297353CC}">
              <c16:uniqueId val="{00000000-EB3C-48E3-B01A-AEF27C609F3F}"/>
            </c:ext>
          </c:extLst>
        </c:ser>
        <c:ser>
          <c:idx val="1"/>
          <c:order val="1"/>
          <c:tx>
            <c:strRef>
              <c:f>Лист1!$C$1</c:f>
              <c:strCache>
                <c:ptCount val="1"/>
                <c:pt idx="0">
                  <c:v>После игры</c:v>
                </c:pt>
              </c:strCache>
            </c:strRef>
          </c:tx>
          <c:spPr>
            <a:solidFill>
              <a:schemeClr val="accent2"/>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Лист1!$C$2:$C$7</c:f>
              <c:numCache>
                <c:formatCode>0%</c:formatCode>
                <c:ptCount val="6"/>
                <c:pt idx="0">
                  <c:v>0.4</c:v>
                </c:pt>
                <c:pt idx="1">
                  <c:v>0.56000000000000005</c:v>
                </c:pt>
                <c:pt idx="2">
                  <c:v>0.67</c:v>
                </c:pt>
                <c:pt idx="3">
                  <c:v>0.86</c:v>
                </c:pt>
                <c:pt idx="4">
                  <c:v>0.7</c:v>
                </c:pt>
                <c:pt idx="5">
                  <c:v>0.49</c:v>
                </c:pt>
              </c:numCache>
            </c:numRef>
          </c:val>
          <c:extLst>
            <c:ext xmlns:c16="http://schemas.microsoft.com/office/drawing/2014/chart" uri="{C3380CC4-5D6E-409C-BE32-E72D297353CC}">
              <c16:uniqueId val="{00000001-EB3C-48E3-B01A-AEF27C609F3F}"/>
            </c:ext>
          </c:extLst>
        </c:ser>
        <c:dLbls>
          <c:showLegendKey val="0"/>
          <c:showVal val="0"/>
          <c:showCatName val="0"/>
          <c:showSerName val="0"/>
          <c:showPercent val="0"/>
          <c:showBubbleSize val="0"/>
        </c:dLbls>
        <c:gapWidth val="219"/>
        <c:overlap val="-27"/>
        <c:axId val="1946849215"/>
        <c:axId val="1951142543"/>
      </c:barChart>
      <c:catAx>
        <c:axId val="1946849215"/>
        <c:scaling>
          <c:orientation val="minMax"/>
        </c:scaling>
        <c:delete val="0"/>
        <c:axPos val="b"/>
        <c:title>
          <c:tx>
            <c:rich>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Испытуемый</a:t>
                </a:r>
              </a:p>
            </c:rich>
          </c:tx>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51142543"/>
        <c:crosses val="autoZero"/>
        <c:auto val="1"/>
        <c:lblAlgn val="ctr"/>
        <c:lblOffset val="100"/>
        <c:noMultiLvlLbl val="0"/>
      </c:catAx>
      <c:valAx>
        <c:axId val="195114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Уровень стресса</a:t>
                </a:r>
              </a:p>
            </c:rich>
          </c:tx>
          <c:overlay val="0"/>
          <c:spPr>
            <a:noFill/>
            <a:ln>
              <a:noFill/>
            </a:ln>
            <a:effectLst/>
          </c:spPr>
          <c:txPr>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468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legend>
    <c:plotVisOnly val="1"/>
    <c:dispBlanksAs val="gap"/>
    <c:showDLblsOverMax val="0"/>
  </c:chart>
  <c:spPr>
    <a:noFill/>
    <a:ln>
      <a:noFill/>
    </a:ln>
    <a:effectLst/>
  </c:spPr>
  <c:txPr>
    <a:bodyPr/>
    <a:lstStyle/>
    <a:p>
      <a:pPr>
        <a:defRPr sz="1600" b="0" u="none" cap="none" spc="0">
          <a:ln w="0"/>
          <a:solidFill>
            <a:schemeClr val="tx1"/>
          </a:solidFill>
          <a:effectLst/>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A9339-EDF1-4AE2-B6B5-789B99B214EC}" type="doc">
      <dgm:prSet loTypeId="urn:microsoft.com/office/officeart/2005/8/layout/process1" loCatId="process" qsTypeId="urn:microsoft.com/office/officeart/2005/8/quickstyle/simple1" qsCatId="simple" csTypeId="urn:microsoft.com/office/officeart/2005/8/colors/accent1_2" csCatId="accent1" phldr="1"/>
      <dgm:spPr/>
    </dgm:pt>
    <dgm:pt modelId="{C4873B6A-636E-427B-B22A-EF2C6014F027}">
      <dgm:prSet phldrT="[Текст]"/>
      <dgm:spPr/>
      <dgm:t>
        <a:bodyPr/>
        <a:lstStyle/>
        <a:p>
          <a:r>
            <a:rPr lang="ru-RU" dirty="0"/>
            <a:t>Торт касался нескольких частей повара</a:t>
          </a:r>
        </a:p>
      </dgm:t>
    </dgm:pt>
    <dgm:pt modelId="{58EB18A6-89A3-49BB-B63D-9D8B531C2921}" type="parTrans" cxnId="{912A15E9-BA11-40B3-AE24-D760E66BD35B}">
      <dgm:prSet/>
      <dgm:spPr/>
      <dgm:t>
        <a:bodyPr/>
        <a:lstStyle/>
        <a:p>
          <a:endParaRPr lang="ru-RU"/>
        </a:p>
      </dgm:t>
    </dgm:pt>
    <dgm:pt modelId="{39D8C452-E9E2-4D41-A25B-EBED51268C59}" type="sibTrans" cxnId="{912A15E9-BA11-40B3-AE24-D760E66BD35B}">
      <dgm:prSet/>
      <dgm:spPr/>
      <dgm:t>
        <a:bodyPr/>
        <a:lstStyle/>
        <a:p>
          <a:endParaRPr lang="ru-RU"/>
        </a:p>
      </dgm:t>
    </dgm:pt>
    <dgm:pt modelId="{552EFE6C-8CF3-49BF-8B78-0BCFB0C0358E}">
      <dgm:prSet phldrT="[Текст]"/>
      <dgm:spPr/>
      <dgm:t>
        <a:bodyPr/>
        <a:lstStyle/>
        <a:p>
          <a:r>
            <a:rPr lang="ru-RU" dirty="0"/>
            <a:t>Метод «</a:t>
          </a:r>
          <a:r>
            <a:rPr lang="en-GB" dirty="0"/>
            <a:t>OnCollisionEnter2D</a:t>
          </a:r>
          <a:r>
            <a:rPr lang="ru-RU" dirty="0"/>
            <a:t>» вызывался несколько раз</a:t>
          </a:r>
        </a:p>
      </dgm:t>
    </dgm:pt>
    <dgm:pt modelId="{5E4EA3C6-6DAC-4855-A79B-CB2D2BE698DF}" type="parTrans" cxnId="{38B6884E-86F9-49A2-8990-8E81410C98FE}">
      <dgm:prSet/>
      <dgm:spPr/>
      <dgm:t>
        <a:bodyPr/>
        <a:lstStyle/>
        <a:p>
          <a:endParaRPr lang="ru-RU"/>
        </a:p>
      </dgm:t>
    </dgm:pt>
    <dgm:pt modelId="{71B0ABA3-6F14-4EB4-B15E-E005C8466B5F}" type="sibTrans" cxnId="{38B6884E-86F9-49A2-8990-8E81410C98FE}">
      <dgm:prSet/>
      <dgm:spPr/>
      <dgm:t>
        <a:bodyPr/>
        <a:lstStyle/>
        <a:p>
          <a:endParaRPr lang="ru-RU"/>
        </a:p>
      </dgm:t>
    </dgm:pt>
    <dgm:pt modelId="{4ECAF97A-6C24-48BD-88DD-C650B21CA2FF}">
      <dgm:prSet phldrT="[Текст]"/>
      <dgm:spPr/>
      <dgm:t>
        <a:bodyPr/>
        <a:lstStyle/>
        <a:p>
          <a:r>
            <a:rPr lang="ru-RU" dirty="0"/>
            <a:t>В пул несколько раз возвращался один и тот же торт</a:t>
          </a:r>
        </a:p>
      </dgm:t>
    </dgm:pt>
    <dgm:pt modelId="{C0971A71-193D-4FAA-B191-9BCB8B042427}" type="parTrans" cxnId="{2759A704-9F1C-43C4-966D-2BBC491287B3}">
      <dgm:prSet/>
      <dgm:spPr/>
      <dgm:t>
        <a:bodyPr/>
        <a:lstStyle/>
        <a:p>
          <a:endParaRPr lang="ru-RU"/>
        </a:p>
      </dgm:t>
    </dgm:pt>
    <dgm:pt modelId="{F23439B6-938F-4F53-BE9C-79EEBF04B3CB}" type="sibTrans" cxnId="{2759A704-9F1C-43C4-966D-2BBC491287B3}">
      <dgm:prSet/>
      <dgm:spPr/>
      <dgm:t>
        <a:bodyPr/>
        <a:lstStyle/>
        <a:p>
          <a:endParaRPr lang="ru-RU"/>
        </a:p>
      </dgm:t>
    </dgm:pt>
    <dgm:pt modelId="{C2001D17-8EA0-48C9-B55B-FD2AF72E32A2}" type="pres">
      <dgm:prSet presAssocID="{7FEA9339-EDF1-4AE2-B6B5-789B99B214EC}" presName="Name0" presStyleCnt="0">
        <dgm:presLayoutVars>
          <dgm:dir/>
          <dgm:resizeHandles val="exact"/>
        </dgm:presLayoutVars>
      </dgm:prSet>
      <dgm:spPr/>
    </dgm:pt>
    <dgm:pt modelId="{211036C9-6824-49B3-B91C-15E0D633DAFC}" type="pres">
      <dgm:prSet presAssocID="{C4873B6A-636E-427B-B22A-EF2C6014F027}" presName="node" presStyleLbl="node1" presStyleIdx="0" presStyleCnt="3">
        <dgm:presLayoutVars>
          <dgm:bulletEnabled val="1"/>
        </dgm:presLayoutVars>
      </dgm:prSet>
      <dgm:spPr/>
    </dgm:pt>
    <dgm:pt modelId="{6A3F493F-9C0E-4BF2-B932-6FDC77BEED11}" type="pres">
      <dgm:prSet presAssocID="{39D8C452-E9E2-4D41-A25B-EBED51268C59}" presName="sibTrans" presStyleLbl="sibTrans2D1" presStyleIdx="0" presStyleCnt="2"/>
      <dgm:spPr/>
    </dgm:pt>
    <dgm:pt modelId="{04FADB93-85BD-40C2-A1A1-A61D0C825F26}" type="pres">
      <dgm:prSet presAssocID="{39D8C452-E9E2-4D41-A25B-EBED51268C59}" presName="connectorText" presStyleLbl="sibTrans2D1" presStyleIdx="0" presStyleCnt="2"/>
      <dgm:spPr/>
    </dgm:pt>
    <dgm:pt modelId="{89E38EE2-5FBD-4305-918A-4F57EF626653}" type="pres">
      <dgm:prSet presAssocID="{552EFE6C-8CF3-49BF-8B78-0BCFB0C0358E}" presName="node" presStyleLbl="node1" presStyleIdx="1" presStyleCnt="3">
        <dgm:presLayoutVars>
          <dgm:bulletEnabled val="1"/>
        </dgm:presLayoutVars>
      </dgm:prSet>
      <dgm:spPr/>
    </dgm:pt>
    <dgm:pt modelId="{48C870BE-C35B-4C49-B16D-68840ED21BAE}" type="pres">
      <dgm:prSet presAssocID="{71B0ABA3-6F14-4EB4-B15E-E005C8466B5F}" presName="sibTrans" presStyleLbl="sibTrans2D1" presStyleIdx="1" presStyleCnt="2"/>
      <dgm:spPr/>
    </dgm:pt>
    <dgm:pt modelId="{557F337E-9B8F-4E7D-AFCB-B257134F29DF}" type="pres">
      <dgm:prSet presAssocID="{71B0ABA3-6F14-4EB4-B15E-E005C8466B5F}" presName="connectorText" presStyleLbl="sibTrans2D1" presStyleIdx="1" presStyleCnt="2"/>
      <dgm:spPr/>
    </dgm:pt>
    <dgm:pt modelId="{26927A3E-27E3-4C25-8BA3-0D8118DFD6E8}" type="pres">
      <dgm:prSet presAssocID="{4ECAF97A-6C24-48BD-88DD-C650B21CA2FF}" presName="node" presStyleLbl="node1" presStyleIdx="2" presStyleCnt="3">
        <dgm:presLayoutVars>
          <dgm:bulletEnabled val="1"/>
        </dgm:presLayoutVars>
      </dgm:prSet>
      <dgm:spPr/>
    </dgm:pt>
  </dgm:ptLst>
  <dgm:cxnLst>
    <dgm:cxn modelId="{2759A704-9F1C-43C4-966D-2BBC491287B3}" srcId="{7FEA9339-EDF1-4AE2-B6B5-789B99B214EC}" destId="{4ECAF97A-6C24-48BD-88DD-C650B21CA2FF}" srcOrd="2" destOrd="0" parTransId="{C0971A71-193D-4FAA-B191-9BCB8B042427}" sibTransId="{F23439B6-938F-4F53-BE9C-79EEBF04B3CB}"/>
    <dgm:cxn modelId="{87EEC717-2FC8-4C4D-838A-2944D3E57A23}" type="presOf" srcId="{71B0ABA3-6F14-4EB4-B15E-E005C8466B5F}" destId="{557F337E-9B8F-4E7D-AFCB-B257134F29DF}" srcOrd="1" destOrd="0" presId="urn:microsoft.com/office/officeart/2005/8/layout/process1"/>
    <dgm:cxn modelId="{6064E966-F6CF-463C-A02F-3A95D2421E94}" type="presOf" srcId="{7FEA9339-EDF1-4AE2-B6B5-789B99B214EC}" destId="{C2001D17-8EA0-48C9-B55B-FD2AF72E32A2}" srcOrd="0" destOrd="0" presId="urn:microsoft.com/office/officeart/2005/8/layout/process1"/>
    <dgm:cxn modelId="{CFDDCD6D-62F6-4A37-8846-B91A71117F45}" type="presOf" srcId="{71B0ABA3-6F14-4EB4-B15E-E005C8466B5F}" destId="{48C870BE-C35B-4C49-B16D-68840ED21BAE}" srcOrd="0" destOrd="0" presId="urn:microsoft.com/office/officeart/2005/8/layout/process1"/>
    <dgm:cxn modelId="{38B6884E-86F9-49A2-8990-8E81410C98FE}" srcId="{7FEA9339-EDF1-4AE2-B6B5-789B99B214EC}" destId="{552EFE6C-8CF3-49BF-8B78-0BCFB0C0358E}" srcOrd="1" destOrd="0" parTransId="{5E4EA3C6-6DAC-4855-A79B-CB2D2BE698DF}" sibTransId="{71B0ABA3-6F14-4EB4-B15E-E005C8466B5F}"/>
    <dgm:cxn modelId="{E0576A78-F6D9-4305-92C0-4FB41821A0FD}" type="presOf" srcId="{552EFE6C-8CF3-49BF-8B78-0BCFB0C0358E}" destId="{89E38EE2-5FBD-4305-918A-4F57EF626653}" srcOrd="0" destOrd="0" presId="urn:microsoft.com/office/officeart/2005/8/layout/process1"/>
    <dgm:cxn modelId="{4007F7A6-FB99-41C0-A492-2B6D3E9A1FAA}" type="presOf" srcId="{39D8C452-E9E2-4D41-A25B-EBED51268C59}" destId="{6A3F493F-9C0E-4BF2-B932-6FDC77BEED11}" srcOrd="0" destOrd="0" presId="urn:microsoft.com/office/officeart/2005/8/layout/process1"/>
    <dgm:cxn modelId="{51DEB0C6-398F-49EE-991F-96A719851679}" type="presOf" srcId="{C4873B6A-636E-427B-B22A-EF2C6014F027}" destId="{211036C9-6824-49B3-B91C-15E0D633DAFC}" srcOrd="0" destOrd="0" presId="urn:microsoft.com/office/officeart/2005/8/layout/process1"/>
    <dgm:cxn modelId="{F41A9AE5-EED6-4794-90C6-C42487B1DCF3}" type="presOf" srcId="{39D8C452-E9E2-4D41-A25B-EBED51268C59}" destId="{04FADB93-85BD-40C2-A1A1-A61D0C825F26}" srcOrd="1" destOrd="0" presId="urn:microsoft.com/office/officeart/2005/8/layout/process1"/>
    <dgm:cxn modelId="{912A15E9-BA11-40B3-AE24-D760E66BD35B}" srcId="{7FEA9339-EDF1-4AE2-B6B5-789B99B214EC}" destId="{C4873B6A-636E-427B-B22A-EF2C6014F027}" srcOrd="0" destOrd="0" parTransId="{58EB18A6-89A3-49BB-B63D-9D8B531C2921}" sibTransId="{39D8C452-E9E2-4D41-A25B-EBED51268C59}"/>
    <dgm:cxn modelId="{A73797F0-FA4E-4C26-B2AE-B6A8A4075400}" type="presOf" srcId="{4ECAF97A-6C24-48BD-88DD-C650B21CA2FF}" destId="{26927A3E-27E3-4C25-8BA3-0D8118DFD6E8}" srcOrd="0" destOrd="0" presId="urn:microsoft.com/office/officeart/2005/8/layout/process1"/>
    <dgm:cxn modelId="{4FA71496-640F-4142-BEB2-B67DBB5D5270}" type="presParOf" srcId="{C2001D17-8EA0-48C9-B55B-FD2AF72E32A2}" destId="{211036C9-6824-49B3-B91C-15E0D633DAFC}" srcOrd="0" destOrd="0" presId="urn:microsoft.com/office/officeart/2005/8/layout/process1"/>
    <dgm:cxn modelId="{24603944-90C6-47A0-8352-95C303527738}" type="presParOf" srcId="{C2001D17-8EA0-48C9-B55B-FD2AF72E32A2}" destId="{6A3F493F-9C0E-4BF2-B932-6FDC77BEED11}" srcOrd="1" destOrd="0" presId="urn:microsoft.com/office/officeart/2005/8/layout/process1"/>
    <dgm:cxn modelId="{BAB58C2D-95B3-4B56-91F7-5FF5BB386483}" type="presParOf" srcId="{6A3F493F-9C0E-4BF2-B932-6FDC77BEED11}" destId="{04FADB93-85BD-40C2-A1A1-A61D0C825F26}" srcOrd="0" destOrd="0" presId="urn:microsoft.com/office/officeart/2005/8/layout/process1"/>
    <dgm:cxn modelId="{0A2FD1F7-C7E9-4CCF-AD0D-2BAC02A9656F}" type="presParOf" srcId="{C2001D17-8EA0-48C9-B55B-FD2AF72E32A2}" destId="{89E38EE2-5FBD-4305-918A-4F57EF626653}" srcOrd="2" destOrd="0" presId="urn:microsoft.com/office/officeart/2005/8/layout/process1"/>
    <dgm:cxn modelId="{27479BDA-60AE-41F4-917A-7967219B9537}" type="presParOf" srcId="{C2001D17-8EA0-48C9-B55B-FD2AF72E32A2}" destId="{48C870BE-C35B-4C49-B16D-68840ED21BAE}" srcOrd="3" destOrd="0" presId="urn:microsoft.com/office/officeart/2005/8/layout/process1"/>
    <dgm:cxn modelId="{B8D07042-CD22-42BA-BFC0-4A75BC6940C4}" type="presParOf" srcId="{48C870BE-C35B-4C49-B16D-68840ED21BAE}" destId="{557F337E-9B8F-4E7D-AFCB-B257134F29DF}" srcOrd="0" destOrd="0" presId="urn:microsoft.com/office/officeart/2005/8/layout/process1"/>
    <dgm:cxn modelId="{4214EABF-082B-4854-B892-57925B18BB60}" type="presParOf" srcId="{C2001D17-8EA0-48C9-B55B-FD2AF72E32A2}" destId="{26927A3E-27E3-4C25-8BA3-0D8118DFD6E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036C9-6824-49B3-B91C-15E0D633DAFC}">
      <dsp:nvSpPr>
        <dsp:cNvPr id="0" name=""/>
        <dsp:cNvSpPr/>
      </dsp:nvSpPr>
      <dsp:spPr>
        <a:xfrm>
          <a:off x="7143"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Торт касался нескольких частей повара</a:t>
          </a:r>
        </a:p>
      </dsp:txBody>
      <dsp:txXfrm>
        <a:off x="44665" y="1051380"/>
        <a:ext cx="2060143" cy="1206068"/>
      </dsp:txXfrm>
    </dsp:sp>
    <dsp:sp modelId="{6A3F493F-9C0E-4BF2-B932-6FDC77BEED11}">
      <dsp:nvSpPr>
        <dsp:cNvPr id="0" name=""/>
        <dsp:cNvSpPr/>
      </dsp:nvSpPr>
      <dsp:spPr>
        <a:xfrm>
          <a:off x="2355850"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2355850" y="1495556"/>
        <a:ext cx="316861" cy="317716"/>
      </dsp:txXfrm>
    </dsp:sp>
    <dsp:sp modelId="{89E38EE2-5FBD-4305-918A-4F57EF626653}">
      <dsp:nvSpPr>
        <dsp:cNvPr id="0" name=""/>
        <dsp:cNvSpPr/>
      </dsp:nvSpPr>
      <dsp:spPr>
        <a:xfrm>
          <a:off x="2996406"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Метод «</a:t>
          </a:r>
          <a:r>
            <a:rPr lang="en-GB" sz="1700" kern="1200" dirty="0"/>
            <a:t>OnCollisionEnter2D</a:t>
          </a:r>
          <a:r>
            <a:rPr lang="ru-RU" sz="1700" kern="1200" dirty="0"/>
            <a:t>» вызывался несколько раз</a:t>
          </a:r>
        </a:p>
      </dsp:txBody>
      <dsp:txXfrm>
        <a:off x="3033928" y="1051380"/>
        <a:ext cx="2060143" cy="1206068"/>
      </dsp:txXfrm>
    </dsp:sp>
    <dsp:sp modelId="{48C870BE-C35B-4C49-B16D-68840ED21BAE}">
      <dsp:nvSpPr>
        <dsp:cNvPr id="0" name=""/>
        <dsp:cNvSpPr/>
      </dsp:nvSpPr>
      <dsp:spPr>
        <a:xfrm>
          <a:off x="5345112"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5345112" y="1495556"/>
        <a:ext cx="316861" cy="317716"/>
      </dsp:txXfrm>
    </dsp:sp>
    <dsp:sp modelId="{26927A3E-27E3-4C25-8BA3-0D8118DFD6E8}">
      <dsp:nvSpPr>
        <dsp:cNvPr id="0" name=""/>
        <dsp:cNvSpPr/>
      </dsp:nvSpPr>
      <dsp:spPr>
        <a:xfrm>
          <a:off x="5985668"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В пул несколько раз возвращался один и тот же торт</a:t>
          </a:r>
        </a:p>
      </dsp:txBody>
      <dsp:txXfrm>
        <a:off x="6023190" y="1051380"/>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9B5A77D-8B21-4493-A228-279990AF7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CB40D0-0D44-4B28-84A0-CFACEA3D8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606DE-E14C-4154-96BE-93FD5FA7AB32}" type="datetimeFigureOut">
              <a:rPr lang="ru-RU" smtClean="0"/>
              <a:t>01.06.2022</a:t>
            </a:fld>
            <a:endParaRPr lang="ru-RU"/>
          </a:p>
        </p:txBody>
      </p:sp>
      <p:sp>
        <p:nvSpPr>
          <p:cNvPr id="4" name="Нижний колонтитул 3">
            <a:extLst>
              <a:ext uri="{FF2B5EF4-FFF2-40B4-BE49-F238E27FC236}">
                <a16:creationId xmlns:a16="http://schemas.microsoft.com/office/drawing/2014/main" id="{8266DA8F-8B95-4F7E-917E-728960B3B4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p>
        </p:txBody>
      </p:sp>
      <p:sp>
        <p:nvSpPr>
          <p:cNvPr id="5" name="Номер слайда 4">
            <a:extLst>
              <a:ext uri="{FF2B5EF4-FFF2-40B4-BE49-F238E27FC236}">
                <a16:creationId xmlns:a16="http://schemas.microsoft.com/office/drawing/2014/main" id="{F3FCE773-F14F-408B-88AD-778A4F183C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57F63-B051-4941-ADCC-7A24C7DFE571}" type="slidenum">
              <a:rPr lang="ru-RU" smtClean="0"/>
              <a:t>‹#›</a:t>
            </a:fld>
            <a:endParaRPr lang="ru-RU"/>
          </a:p>
        </p:txBody>
      </p:sp>
    </p:spTree>
    <p:extLst>
      <p:ext uri="{BB962C8B-B14F-4D97-AF65-F5344CB8AC3E}">
        <p14:creationId xmlns:p14="http://schemas.microsoft.com/office/powerpoint/2010/main" val="3392248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06/01/2022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a:t>
            </a:fld>
            <a:endParaRPr lang="en-RU"/>
          </a:p>
        </p:txBody>
      </p:sp>
    </p:spTree>
    <p:extLst>
      <p:ext uri="{BB962C8B-B14F-4D97-AF65-F5344CB8AC3E}">
        <p14:creationId xmlns:p14="http://schemas.microsoft.com/office/powerpoint/2010/main" val="110476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02095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149961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61344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225745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68353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Описание бага пула объектов: торт застревал в пушке.</a:t>
            </a:r>
          </a:p>
        </p:txBody>
      </p:sp>
      <p:sp>
        <p:nvSpPr>
          <p:cNvPr id="4" name="Номер слайда 3"/>
          <p:cNvSpPr>
            <a:spLocks noGrp="1"/>
          </p:cNvSpPr>
          <p:nvPr>
            <p:ph type="sldNum" sz="quarter" idx="5"/>
          </p:nvPr>
        </p:nvSpPr>
        <p:spPr/>
        <p:txBody>
          <a:bodyPr/>
          <a:lstStyle/>
          <a:p>
            <a:fld id="{6C748903-8EB5-294E-A216-6B54B0368783}" type="slidenum">
              <a:rPr lang="en-RU" smtClean="0"/>
              <a:t>18</a:t>
            </a:fld>
            <a:endParaRPr lang="en-RU"/>
          </a:p>
        </p:txBody>
      </p:sp>
    </p:spTree>
    <p:extLst>
      <p:ext uri="{BB962C8B-B14F-4D97-AF65-F5344CB8AC3E}">
        <p14:creationId xmlns:p14="http://schemas.microsoft.com/office/powerpoint/2010/main" val="53113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19</a:t>
            </a:fld>
            <a:endParaRPr lang="en-RU"/>
          </a:p>
        </p:txBody>
      </p:sp>
    </p:spTree>
    <p:extLst>
      <p:ext uri="{BB962C8B-B14F-4D97-AF65-F5344CB8AC3E}">
        <p14:creationId xmlns:p14="http://schemas.microsoft.com/office/powerpoint/2010/main" val="98095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Описание бага появления пятен: иногда пятна не появлялись на персонаже</a:t>
            </a:r>
          </a:p>
        </p:txBody>
      </p:sp>
      <p:sp>
        <p:nvSpPr>
          <p:cNvPr id="4" name="Номер слайда 3"/>
          <p:cNvSpPr>
            <a:spLocks noGrp="1"/>
          </p:cNvSpPr>
          <p:nvPr>
            <p:ph type="sldNum" sz="quarter" idx="5"/>
          </p:nvPr>
        </p:nvSpPr>
        <p:spPr/>
        <p:txBody>
          <a:bodyPr/>
          <a:lstStyle/>
          <a:p>
            <a:fld id="{6C748903-8EB5-294E-A216-6B54B0368783}" type="slidenum">
              <a:rPr lang="en-RU" smtClean="0"/>
              <a:t>20</a:t>
            </a:fld>
            <a:endParaRPr lang="en-RU"/>
          </a:p>
        </p:txBody>
      </p:sp>
    </p:spTree>
    <p:extLst>
      <p:ext uri="{BB962C8B-B14F-4D97-AF65-F5344CB8AC3E}">
        <p14:creationId xmlns:p14="http://schemas.microsoft.com/office/powerpoint/2010/main" val="43990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21</a:t>
            </a:fld>
            <a:endParaRPr lang="en-RU"/>
          </a:p>
        </p:txBody>
      </p:sp>
    </p:spTree>
    <p:extLst>
      <p:ext uri="{BB962C8B-B14F-4D97-AF65-F5344CB8AC3E}">
        <p14:creationId xmlns:p14="http://schemas.microsoft.com/office/powerpoint/2010/main" val="193972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22</a:t>
            </a:fld>
            <a:endParaRPr lang="en-RU"/>
          </a:p>
        </p:txBody>
      </p:sp>
    </p:spTree>
    <p:extLst>
      <p:ext uri="{BB962C8B-B14F-4D97-AF65-F5344CB8AC3E}">
        <p14:creationId xmlns:p14="http://schemas.microsoft.com/office/powerpoint/2010/main" val="19538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Всем известно, что стресс негативно влияет на психическое состояние человека. У людей появляется волнение, раздражительность, апатия, ухудшается самочувствие. Стресс мешает человеку адаптироваться в обществе. Следовательно, проблема стресса является одной из самых актуальных в жизни.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Последние исследования ученых подтверждают, что видео игры действительно оказывают благотворное влияние на настроение и эмоции человека, снижают стресс и помогают расслабиться. В связи с чем мы решили разработать игру, которая будет предназначена для поднятия настроения человека, снижения стресса и расслабления.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связи с чем мы решили разработать игру, которая будет предназначена для снижения стресса.</a:t>
            </a:r>
          </a:p>
        </p:txBody>
      </p:sp>
      <p:sp>
        <p:nvSpPr>
          <p:cNvPr id="4" name="Номер слайда 3"/>
          <p:cNvSpPr>
            <a:spLocks noGrp="1"/>
          </p:cNvSpPr>
          <p:nvPr>
            <p:ph type="sldNum" sz="quarter" idx="5"/>
          </p:nvPr>
        </p:nvSpPr>
        <p:spPr/>
        <p:txBody>
          <a:bodyPr/>
          <a:lstStyle/>
          <a:p>
            <a:fld id="{6C748903-8EB5-294E-A216-6B54B0368783}" type="slidenum">
              <a:rPr lang="en-RU" smtClean="0"/>
              <a:t>3</a:t>
            </a:fld>
            <a:endParaRPr lang="en-RU"/>
          </a:p>
        </p:txBody>
      </p:sp>
    </p:spTree>
    <p:extLst>
      <p:ext uri="{BB962C8B-B14F-4D97-AF65-F5344CB8AC3E}">
        <p14:creationId xmlns:p14="http://schemas.microsoft.com/office/powerpoint/2010/main" val="365047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На столбчатой диаграмме видно, что наша игра действительно снижает стресс.</a:t>
            </a:r>
          </a:p>
        </p:txBody>
      </p:sp>
      <p:sp>
        <p:nvSpPr>
          <p:cNvPr id="4" name="Номер слайда 3"/>
          <p:cNvSpPr>
            <a:spLocks noGrp="1"/>
          </p:cNvSpPr>
          <p:nvPr>
            <p:ph type="sldNum" sz="quarter" idx="5"/>
          </p:nvPr>
        </p:nvSpPr>
        <p:spPr/>
        <p:txBody>
          <a:bodyPr/>
          <a:lstStyle/>
          <a:p>
            <a:fld id="{6C748903-8EB5-294E-A216-6B54B0368783}" type="slidenum">
              <a:rPr lang="en-RU" smtClean="0"/>
              <a:t>6</a:t>
            </a:fld>
            <a:endParaRPr lang="en-RU"/>
          </a:p>
        </p:txBody>
      </p:sp>
    </p:spTree>
    <p:extLst>
      <p:ext uri="{BB962C8B-B14F-4D97-AF65-F5344CB8AC3E}">
        <p14:creationId xmlns:p14="http://schemas.microsoft.com/office/powerpoint/2010/main" val="334386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есть такой вид оружия, как тортики. Мы поняли, что идея метания тортиками позволит человеку без труда снизить уровень стресса. Мы выявили следующий недостаток данной игры: тортики появлялись непонятно откуда и летели без определенной траектории.</a:t>
            </a:r>
          </a:p>
        </p:txBody>
      </p:sp>
      <p:sp>
        <p:nvSpPr>
          <p:cNvPr id="4" name="Номер слайда 3"/>
          <p:cNvSpPr>
            <a:spLocks noGrp="1"/>
          </p:cNvSpPr>
          <p:nvPr>
            <p:ph type="sldNum" sz="quarter" idx="5"/>
          </p:nvPr>
        </p:nvSpPr>
        <p:spPr/>
        <p:txBody>
          <a:bodyPr/>
          <a:lstStyle/>
          <a:p>
            <a:fld id="{6C748903-8EB5-294E-A216-6B54B0368783}" type="slidenum">
              <a:rPr lang="en-RU" smtClean="0"/>
              <a:t>7</a:t>
            </a:fld>
            <a:endParaRPr lang="en-RU"/>
          </a:p>
        </p:txBody>
      </p:sp>
    </p:spTree>
    <p:extLst>
      <p:ext uri="{BB962C8B-B14F-4D97-AF65-F5344CB8AC3E}">
        <p14:creationId xmlns:p14="http://schemas.microsoft.com/office/powerpoint/2010/main" val="267106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нам понравился приятный звук, появляющийся при разравнивании глазури на пироге. Во время того, как мы расслаблялись, размазывая глазурь по торту, появилась навязчивая реклама, которая испортила впечатление от игры. Еще нам не хватило </a:t>
            </a:r>
            <a:r>
              <a:rPr lang="ru-RU" sz="1200" dirty="0" err="1"/>
              <a:t>экшена</a:t>
            </a:r>
            <a:r>
              <a:rPr lang="ru-RU" sz="1200" dirty="0"/>
              <a:t> в игре, например метание торта.</a:t>
            </a:r>
          </a:p>
        </p:txBody>
      </p:sp>
      <p:sp>
        <p:nvSpPr>
          <p:cNvPr id="4" name="Номер слайда 3"/>
          <p:cNvSpPr>
            <a:spLocks noGrp="1"/>
          </p:cNvSpPr>
          <p:nvPr>
            <p:ph type="sldNum" sz="quarter" idx="5"/>
          </p:nvPr>
        </p:nvSpPr>
        <p:spPr/>
        <p:txBody>
          <a:bodyPr/>
          <a:lstStyle/>
          <a:p>
            <a:fld id="{6C748903-8EB5-294E-A216-6B54B0368783}" type="slidenum">
              <a:rPr lang="en-RU" smtClean="0"/>
              <a:t>8</a:t>
            </a:fld>
            <a:endParaRPr lang="en-RU"/>
          </a:p>
        </p:txBody>
      </p:sp>
    </p:spTree>
    <p:extLst>
      <p:ext uri="{BB962C8B-B14F-4D97-AF65-F5344CB8AC3E}">
        <p14:creationId xmlns:p14="http://schemas.microsoft.com/office/powerpoint/2010/main" val="939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131531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200282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170266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12</a:t>
            </a:fld>
            <a:endParaRPr lang="en-RU"/>
          </a:p>
        </p:txBody>
      </p:sp>
    </p:spTree>
    <p:extLst>
      <p:ext uri="{BB962C8B-B14F-4D97-AF65-F5344CB8AC3E}">
        <p14:creationId xmlns:p14="http://schemas.microsoft.com/office/powerpoint/2010/main" val="229257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Федосеев Данил</a:t>
            </a:r>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7.xml"/><Relationship Id="rId12" Type="http://schemas.openxmlformats.org/officeDocument/2006/relationships/slide" Target="slide18.xml"/><Relationship Id="rId2" Type="http://schemas.openxmlformats.org/officeDocument/2006/relationships/slide" Target="slide3.xml"/><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6.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ru-RU" b="1" dirty="0"/>
              <a:t>Курсовой проект «Разработка мобильной игры «Торт в лицо»</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73829"/>
            <a:ext cx="3848717" cy="637216"/>
          </a:xfrm>
        </p:spPr>
        <p:txBody>
          <a:bodyPr/>
          <a:lstStyle/>
          <a:p>
            <a:r>
              <a:rPr lang="ru-RU" dirty="0"/>
              <a:t>Факультет социально-экономических и компьютерных 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a:xfrm>
            <a:off x="6259420" y="1173828"/>
            <a:ext cx="2278063" cy="637215"/>
          </a:xfrm>
        </p:spPr>
        <p:txBody>
          <a:bodyPr>
            <a:normAutofit/>
          </a:bodyPr>
          <a:lstStyle/>
          <a:p>
            <a:r>
              <a:rPr lang="ru-RU" dirty="0"/>
              <a:t>Направление</a:t>
            </a:r>
          </a:p>
          <a:p>
            <a:r>
              <a:rPr lang="ru-RU" dirty="0"/>
              <a:t>«Программная инженерия»</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a:xfrm>
            <a:off x="8786720" y="1173829"/>
            <a:ext cx="2217738" cy="637216"/>
          </a:xfrm>
        </p:spPr>
        <p:txBody>
          <a:bodyPr>
            <a:normAutofit/>
          </a:bodyPr>
          <a:lstStyle/>
          <a:p>
            <a:r>
              <a:rPr lang="ru-RU" dirty="0"/>
              <a:t>Защита курсового проекта</a:t>
            </a:r>
          </a:p>
          <a:p>
            <a:r>
              <a:rPr lang="ru-RU" dirty="0"/>
              <a:t>Пермь, 2022</a:t>
            </a:r>
          </a:p>
        </p:txBody>
      </p:sp>
      <p:sp>
        <p:nvSpPr>
          <p:cNvPr id="9" name="Текст 5">
            <a:extLst>
              <a:ext uri="{FF2B5EF4-FFF2-40B4-BE49-F238E27FC236}">
                <a16:creationId xmlns:a16="http://schemas.microsoft.com/office/drawing/2014/main" id="{246E0DC3-0904-486D-8DA3-04627EDCF1F9}"/>
              </a:ext>
            </a:extLst>
          </p:cNvPr>
          <p:cNvSpPr>
            <a:spLocks noGrp="1"/>
          </p:cNvSpPr>
          <p:nvPr>
            <p:ph type="body" sz="quarter" idx="13"/>
          </p:nvPr>
        </p:nvSpPr>
        <p:spPr>
          <a:xfrm>
            <a:off x="1027967" y="4824914"/>
            <a:ext cx="4083679" cy="859257"/>
          </a:xfrm>
        </p:spPr>
        <p:txBody>
          <a:bodyPr numCol="1">
            <a:normAutofit/>
          </a:bodyPr>
          <a:lstStyle/>
          <a:p>
            <a:r>
              <a:rPr lang="ru-RU" dirty="0"/>
              <a:t>Авторы, студенты группы ПИ-21-2:</a:t>
            </a:r>
          </a:p>
          <a:p>
            <a:r>
              <a:rPr lang="ru-RU" dirty="0"/>
              <a:t>Ларионова Яна Андреевна</a:t>
            </a:r>
          </a:p>
          <a:p>
            <a:r>
              <a:rPr lang="ru-RU" dirty="0"/>
              <a:t>Федосеев Данил Сергеевич</a:t>
            </a:r>
          </a:p>
        </p:txBody>
      </p:sp>
      <p:sp>
        <p:nvSpPr>
          <p:cNvPr id="10" name="Текст 5">
            <a:extLst>
              <a:ext uri="{FF2B5EF4-FFF2-40B4-BE49-F238E27FC236}">
                <a16:creationId xmlns:a16="http://schemas.microsoft.com/office/drawing/2014/main" id="{F182848C-8698-4556-8C85-83429F0ABB55}"/>
              </a:ext>
            </a:extLst>
          </p:cNvPr>
          <p:cNvSpPr txBox="1">
            <a:spLocks/>
          </p:cNvSpPr>
          <p:nvPr/>
        </p:nvSpPr>
        <p:spPr>
          <a:xfrm>
            <a:off x="5246558" y="4824914"/>
            <a:ext cx="4242218" cy="859257"/>
          </a:xfrm>
          <a:prstGeom prst="rect">
            <a:avLst/>
          </a:prstGeom>
        </p:spPr>
        <p:txBody>
          <a:bodyPr vert="horz" lIns="0" tIns="0" rIns="0" bIns="0" numCol="1" rtlCol="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Руководитель:</a:t>
            </a:r>
          </a:p>
          <a:p>
            <a:r>
              <a:rPr lang="ru-RU" dirty="0"/>
              <a:t>Преподаватель кафедры ИТБ</a:t>
            </a:r>
          </a:p>
          <a:p>
            <a:r>
              <a:rPr lang="ru-RU" dirty="0" err="1"/>
              <a:t>Марквирер</a:t>
            </a:r>
            <a:r>
              <a:rPr lang="ru-RU" dirty="0"/>
              <a:t> Владлена Дмитриевна</a:t>
            </a:r>
          </a:p>
          <a:p>
            <a:endParaRPr lang="ru-RU" dirty="0"/>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Пул объектов нужен для ускорения работы игры.</a:t>
            </a:r>
          </a:p>
          <a:p>
            <a:r>
              <a:rPr lang="ru-RU" sz="2000" dirty="0"/>
              <a:t>Вместо многократного создания и удаления игровых объектов, они будут помещаются в пул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8AC2CAE1-4687-4262-8693-43A9FA2F5721}"/>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3E1E9ACA-08A1-4994-BF3D-4B16B2ADE306}"/>
              </a:ext>
            </a:extLst>
          </p:cNvPr>
          <p:cNvPicPr>
            <a:picLocks noChangeAspect="1"/>
          </p:cNvPicPr>
          <p:nvPr/>
        </p:nvPicPr>
        <p:blipFill>
          <a:blip r:embed="rId3"/>
          <a:stretch>
            <a:fillRect/>
          </a:stretch>
        </p:blipFill>
        <p:spPr>
          <a:xfrm>
            <a:off x="6186935" y="1061415"/>
            <a:ext cx="5419167" cy="5228564"/>
          </a:xfrm>
          <a:prstGeom prst="rect">
            <a:avLst/>
          </a:prstGeom>
        </p:spPr>
      </p:pic>
      <p:pic>
        <p:nvPicPr>
          <p:cNvPr id="3" name="Рисунок 2">
            <a:extLst>
              <a:ext uri="{FF2B5EF4-FFF2-40B4-BE49-F238E27FC236}">
                <a16:creationId xmlns:a16="http://schemas.microsoft.com/office/drawing/2014/main" id="{82E61584-6DC3-4C9B-A196-EE94C7A54545}"/>
              </a:ext>
            </a:extLst>
          </p:cNvPr>
          <p:cNvPicPr>
            <a:picLocks noChangeAspect="1"/>
          </p:cNvPicPr>
          <p:nvPr/>
        </p:nvPicPr>
        <p:blipFill>
          <a:blip r:embed="rId4"/>
          <a:stretch>
            <a:fillRect/>
          </a:stretch>
        </p:blipFill>
        <p:spPr>
          <a:xfrm>
            <a:off x="6186934" y="1061415"/>
            <a:ext cx="4996828" cy="5269814"/>
          </a:xfrm>
          <a:prstGeom prst="rect">
            <a:avLst/>
          </a:prstGeom>
        </p:spPr>
      </p:pic>
    </p:spTree>
    <p:extLst>
      <p:ext uri="{BB962C8B-B14F-4D97-AF65-F5344CB8AC3E}">
        <p14:creationId xmlns:p14="http://schemas.microsoft.com/office/powerpoint/2010/main" val="15247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89"/>
            <a:ext cx="6535871" cy="934926"/>
          </a:xfrm>
        </p:spPr>
        <p:txBody>
          <a:bodyPr>
            <a:normAutofit/>
          </a:bodyPr>
          <a:lstStyle/>
          <a:p>
            <a:r>
              <a:rPr lang="ru-RU" sz="2800" b="1" dirty="0"/>
              <a:t>Получение объекта из пула</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a:p>
            <a:endParaRPr lang="ru-RU" dirty="0"/>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5046EB28-97F5-46A4-AB4B-BA5DC5E40820}"/>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
        <p:nvSpPr>
          <p:cNvPr id="10" name="Заголовок 36">
            <a:extLst>
              <a:ext uri="{FF2B5EF4-FFF2-40B4-BE49-F238E27FC236}">
                <a16:creationId xmlns:a16="http://schemas.microsoft.com/office/drawing/2014/main" id="{3D1833F7-03CF-406F-9898-B6EACDFB8218}"/>
              </a:ext>
            </a:extLst>
          </p:cNvPr>
          <p:cNvSpPr txBox="1">
            <a:spLocks/>
          </p:cNvSpPr>
          <p:nvPr/>
        </p:nvSpPr>
        <p:spPr>
          <a:xfrm>
            <a:off x="585897" y="1465374"/>
            <a:ext cx="6280894" cy="899756"/>
          </a:xfrm>
          <a:prstGeom prst="rect">
            <a:avLst/>
          </a:prstGeom>
          <a:solidFill>
            <a:schemeClr val="bg1"/>
          </a:solidFill>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b="1" dirty="0"/>
              <a:t>Возвращение объекта в пул</a:t>
            </a:r>
            <a:br>
              <a:rPr lang="ru-RU" sz="2800" b="1" dirty="0"/>
            </a:br>
            <a:endParaRPr lang="ru-RU" sz="2800" b="1" dirty="0"/>
          </a:p>
        </p:txBody>
      </p:sp>
      <p:pic>
        <p:nvPicPr>
          <p:cNvPr id="2" name="Рисунок 1">
            <a:extLst>
              <a:ext uri="{FF2B5EF4-FFF2-40B4-BE49-F238E27FC236}">
                <a16:creationId xmlns:a16="http://schemas.microsoft.com/office/drawing/2014/main" id="{ED07A740-623B-400A-8857-CACD8B1074E2}"/>
              </a:ext>
            </a:extLst>
          </p:cNvPr>
          <p:cNvPicPr>
            <a:picLocks noChangeAspect="1"/>
          </p:cNvPicPr>
          <p:nvPr/>
        </p:nvPicPr>
        <p:blipFill>
          <a:blip r:embed="rId3"/>
          <a:stretch>
            <a:fillRect/>
          </a:stretch>
        </p:blipFill>
        <p:spPr>
          <a:xfrm>
            <a:off x="3390856" y="1968479"/>
            <a:ext cx="5410288" cy="4416561"/>
          </a:xfrm>
          <a:prstGeom prst="rect">
            <a:avLst/>
          </a:prstGeom>
        </p:spPr>
      </p:pic>
      <p:pic>
        <p:nvPicPr>
          <p:cNvPr id="3" name="Рисунок 2">
            <a:extLst>
              <a:ext uri="{FF2B5EF4-FFF2-40B4-BE49-F238E27FC236}">
                <a16:creationId xmlns:a16="http://schemas.microsoft.com/office/drawing/2014/main" id="{9ECD319B-EC1B-4866-9160-0C3675000F18}"/>
              </a:ext>
            </a:extLst>
          </p:cNvPr>
          <p:cNvPicPr>
            <a:picLocks noChangeAspect="1"/>
          </p:cNvPicPr>
          <p:nvPr/>
        </p:nvPicPr>
        <p:blipFill>
          <a:blip r:embed="rId4"/>
          <a:stretch>
            <a:fillRect/>
          </a:stretch>
        </p:blipFill>
        <p:spPr>
          <a:xfrm>
            <a:off x="3043619" y="2417469"/>
            <a:ext cx="6104762" cy="3666667"/>
          </a:xfrm>
          <a:prstGeom prst="rect">
            <a:avLst/>
          </a:prstGeom>
        </p:spPr>
      </p:pic>
    </p:spTree>
    <p:extLst>
      <p:ext uri="{BB962C8B-B14F-4D97-AF65-F5344CB8AC3E}">
        <p14:creationId xmlns:p14="http://schemas.microsoft.com/office/powerpoint/2010/main" val="42751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5346211" cy="777025"/>
          </a:xfrm>
        </p:spPr>
        <p:txBody>
          <a:bodyPr>
            <a:normAutofit/>
          </a:bodyPr>
          <a:lstStyle/>
          <a:p>
            <a:r>
              <a:rPr lang="ru-RU" sz="2800" b="1" dirty="0"/>
              <a:t>Алгоритм построения траектории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нажатии на экран будет появляться траектория полета торта, в зависимости от пройденного времени увеличивается сила броска торта.</a:t>
            </a:r>
            <a:endParaRPr lang="en-US" sz="2000" dirty="0"/>
          </a:p>
          <a:p>
            <a:r>
              <a:rPr lang="ru-RU" sz="2000" dirty="0"/>
              <a:t>При отпускании пальца траектория будет исчезать и торт будет вылетать.</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86C13BD-89C0-4557-9B86-DE66BB6A88F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026" name="Picture 2" descr="https://sun9-14.userapi.com/s/v1/ig2/5U_BjMZm1ZM8U-WcC9kJr1zXZUtXgKu161Kk9hW4hnnFzDwgxz5JR0jU-V4l_PJxf4W1F-RHaqgwRKvP9JnmNtNb.jpg?size=226x581&amp;quality=96&amp;type=album">
            <a:extLst>
              <a:ext uri="{FF2B5EF4-FFF2-40B4-BE49-F238E27FC236}">
                <a16:creationId xmlns:a16="http://schemas.microsoft.com/office/drawing/2014/main" id="{A8CBF1A2-581B-4468-8E4A-3789590D1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56" y="1242165"/>
            <a:ext cx="1909175" cy="49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5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8566894" cy="777025"/>
          </a:xfrm>
        </p:spPr>
        <p:txBody>
          <a:bodyPr>
            <a:normAutofit/>
          </a:bodyPr>
          <a:lstStyle/>
          <a:p>
            <a:r>
              <a:rPr lang="ru-RU" sz="2800" b="1" dirty="0"/>
              <a:t>Установка позиций точек траектории по формуле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построения траектории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81185B1F-3C92-4BF1-B4F0-7CCE00E7F81B}"/>
              </a:ext>
            </a:extLst>
          </p:cNvPr>
          <p:cNvPicPr>
            <a:picLocks noChangeAspect="1"/>
          </p:cNvPicPr>
          <p:nvPr/>
        </p:nvPicPr>
        <p:blipFill>
          <a:blip r:embed="rId3"/>
          <a:stretch>
            <a:fillRect/>
          </a:stretch>
        </p:blipFill>
        <p:spPr>
          <a:xfrm>
            <a:off x="1932239" y="2295153"/>
            <a:ext cx="8327522" cy="3825529"/>
          </a:xfrm>
          <a:prstGeom prst="rect">
            <a:avLst/>
          </a:prstGeom>
        </p:spPr>
      </p:pic>
      <p:sp>
        <p:nvSpPr>
          <p:cNvPr id="9" name="Заголовок 2">
            <a:extLst>
              <a:ext uri="{FF2B5EF4-FFF2-40B4-BE49-F238E27FC236}">
                <a16:creationId xmlns:a16="http://schemas.microsoft.com/office/drawing/2014/main" id="{D0EA2C8D-327B-4010-B049-ED7B583927F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3182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544664" cy="777025"/>
          </a:xfrm>
        </p:spPr>
        <p:txBody>
          <a:bodyPr>
            <a:normAutofit/>
          </a:bodyPr>
          <a:lstStyle/>
          <a:p>
            <a:r>
              <a:rPr lang="ru-RU" sz="2800" b="1" dirty="0"/>
              <a:t>Алгоритм метания торта из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Данный алгоритм будет производить стрельбу торта из пушки.</a:t>
            </a:r>
            <a:endParaRPr lang="en-US" sz="2000" dirty="0"/>
          </a:p>
          <a:p>
            <a:r>
              <a:rPr lang="ru-RU" sz="2000" dirty="0"/>
              <a:t>При отпускании пальца от экрана торт будет производить полет.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47179D4-4AC7-4F0B-830A-8CC5E8B6190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56E0695E-B95B-497D-9700-A8582C37C773}"/>
              </a:ext>
            </a:extLst>
          </p:cNvPr>
          <p:cNvPicPr>
            <a:picLocks noChangeAspect="1"/>
          </p:cNvPicPr>
          <p:nvPr/>
        </p:nvPicPr>
        <p:blipFill>
          <a:blip r:embed="rId3"/>
          <a:stretch>
            <a:fillRect/>
          </a:stretch>
        </p:blipFill>
        <p:spPr>
          <a:xfrm>
            <a:off x="7464267" y="851013"/>
            <a:ext cx="1731450" cy="5458267"/>
          </a:xfrm>
          <a:prstGeom prst="rect">
            <a:avLst/>
          </a:prstGeom>
        </p:spPr>
      </p:pic>
    </p:spTree>
    <p:extLst>
      <p:ext uri="{BB962C8B-B14F-4D97-AF65-F5344CB8AC3E}">
        <p14:creationId xmlns:p14="http://schemas.microsoft.com/office/powerpoint/2010/main" val="294060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6" y="1447790"/>
            <a:ext cx="7608535" cy="908548"/>
          </a:xfrm>
        </p:spPr>
        <p:txBody>
          <a:bodyPr>
            <a:normAutofit/>
          </a:bodyPr>
          <a:lstStyle/>
          <a:p>
            <a:r>
              <a:rPr lang="ru-RU" sz="2800" b="1" dirty="0"/>
              <a:t>Создание торта и задание ему силы метания</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метания торта из пушки</a:t>
            </a:r>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Picture 2">
            <a:extLst>
              <a:ext uri="{FF2B5EF4-FFF2-40B4-BE49-F238E27FC236}">
                <a16:creationId xmlns:a16="http://schemas.microsoft.com/office/drawing/2014/main" id="{A925AD06-85EF-44A6-B8A3-DCBA81E27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407" y="2356338"/>
            <a:ext cx="6816969" cy="3672936"/>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2">
            <a:extLst>
              <a:ext uri="{FF2B5EF4-FFF2-40B4-BE49-F238E27FC236}">
                <a16:creationId xmlns:a16="http://schemas.microsoft.com/office/drawing/2014/main" id="{3A3D81FA-9EA6-42EE-A9DD-BB4AD949CF7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18381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полете торта будет появляться пятно на случайном расстоянии от места столкновения</a:t>
            </a:r>
            <a:r>
              <a:rPr lang="en-US" sz="2000" dirty="0"/>
              <a:t> </a:t>
            </a:r>
            <a:r>
              <a:rPr lang="ru-RU" sz="2000" dirty="0"/>
              <a:t>коллайдеров.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5F9CF63-2005-444D-A84F-8005004E756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050" name="Picture 2" descr="https://sun9-41.userapi.com/s/v1/ig2/0JuJOcUFMcV89ggTY1aAkRfakAmENvybJeP-wZlAGlmRzKkn9qczSBPyw0TDkm5xivqVAqnws9WKHBQjWlWaQoFm.jpg?size=361x541&amp;quality=96&amp;type=album">
            <a:extLst>
              <a:ext uri="{FF2B5EF4-FFF2-40B4-BE49-F238E27FC236}">
                <a16:creationId xmlns:a16="http://schemas.microsoft.com/office/drawing/2014/main" id="{CD19BBFC-9A5D-4A7C-A13A-6FE63E484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928" y="1202866"/>
            <a:ext cx="343852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1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Появление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i="1"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появления пятен</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C38822C-F39A-40FE-9AF8-8CF43DA3DA55}"/>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67612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826869B3-CAC0-4683-AB17-330E7BBABF6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ugBeatTheBoss">
            <a:hlinkClick r:id="" action="ppaction://media"/>
            <a:extLst>
              <a:ext uri="{FF2B5EF4-FFF2-40B4-BE49-F238E27FC236}">
                <a16:creationId xmlns:a16="http://schemas.microsoft.com/office/drawing/2014/main" id="{F96BB57B-03B7-4612-8B67-96F525CD67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29" t="6596" r="891" b="5797"/>
          <a:stretch/>
        </p:blipFill>
        <p:spPr>
          <a:xfrm>
            <a:off x="1914494" y="2136984"/>
            <a:ext cx="8363012" cy="4197613"/>
          </a:xfrm>
          <a:prstGeom prst="rect">
            <a:avLst/>
          </a:prstGeom>
        </p:spPr>
      </p:pic>
    </p:spTree>
    <p:extLst>
      <p:ext uri="{BB962C8B-B14F-4D97-AF65-F5344CB8AC3E}">
        <p14:creationId xmlns:p14="http://schemas.microsoft.com/office/powerpoint/2010/main" val="25109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из-за чего торт застревал в пушке: при одновременном касании, например, руки и головы повара несколько скриптов пула объекта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пулом</a:t>
            </a:r>
          </a:p>
        </p:txBody>
      </p:sp>
      <p:sp>
        <p:nvSpPr>
          <p:cNvPr id="12" name="Заголовок 2">
            <a:extLst>
              <a:ext uri="{FF2B5EF4-FFF2-40B4-BE49-F238E27FC236}">
                <a16:creationId xmlns:a16="http://schemas.microsoft.com/office/drawing/2014/main" id="{A50CE99D-4E8A-4DF8-BAEE-BA158EA4C6C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graphicFrame>
        <p:nvGraphicFramePr>
          <p:cNvPr id="9" name="Схема 8">
            <a:extLst>
              <a:ext uri="{FF2B5EF4-FFF2-40B4-BE49-F238E27FC236}">
                <a16:creationId xmlns:a16="http://schemas.microsoft.com/office/drawing/2014/main" id="{C10FE161-3B99-4B29-9B15-ED6DECAA2698}"/>
              </a:ext>
            </a:extLst>
          </p:cNvPr>
          <p:cNvGraphicFramePr/>
          <p:nvPr>
            <p:extLst>
              <p:ext uri="{D42A27DB-BD31-4B8C-83A1-F6EECF244321}">
                <p14:modId xmlns:p14="http://schemas.microsoft.com/office/powerpoint/2010/main" val="936231492"/>
              </p:ext>
            </p:extLst>
          </p:nvPr>
        </p:nvGraphicFramePr>
        <p:xfrm>
          <a:off x="2032000" y="2920300"/>
          <a:ext cx="8128000" cy="330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2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11036C9-6824-49B3-B91C-15E0D633DA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6A3F493F-9C0E-4BF2-B932-6FDC77BEED1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89E38EE2-5FBD-4305-918A-4F57EF62665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dgm id="{48C870BE-C35B-4C49-B16D-68840ED21BA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26927A3E-27E3-4C25-8BA3-0D8118DFD6E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План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marL="342900" indent="-342900">
              <a:spcBef>
                <a:spcPts val="0"/>
              </a:spcBef>
              <a:buFont typeface="+mj-lt"/>
              <a:buAutoNum type="arabicPeriod"/>
            </a:pPr>
            <a:r>
              <a:rPr lang="ru-RU" sz="2000" dirty="0"/>
              <a:t>Введение</a:t>
            </a:r>
          </a:p>
          <a:p>
            <a:pPr marL="342900" indent="-342900">
              <a:spcBef>
                <a:spcPts val="0"/>
              </a:spcBef>
              <a:buFont typeface="+mj-lt"/>
              <a:buAutoNum type="arabicPeriod"/>
            </a:pPr>
            <a:r>
              <a:rPr lang="ru-RU" sz="2000" dirty="0"/>
              <a:t>Сравнение аналогов</a:t>
            </a:r>
          </a:p>
          <a:p>
            <a:pPr marL="342900" indent="-342900">
              <a:spcBef>
                <a:spcPts val="0"/>
              </a:spcBef>
              <a:buFont typeface="+mj-lt"/>
              <a:buAutoNum type="arabicPeriod"/>
            </a:pPr>
            <a:r>
              <a:rPr lang="ru-RU" sz="2000" dirty="0"/>
              <a:t>Требования к программе</a:t>
            </a:r>
          </a:p>
          <a:p>
            <a:pPr marL="342900" indent="-342900">
              <a:spcBef>
                <a:spcPts val="0"/>
              </a:spcBef>
              <a:buFont typeface="+mj-lt"/>
              <a:buAutoNum type="arabicPeriod"/>
            </a:pP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21448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353C4D1-F7AA-4A94-8951-8F7A7BBF8593}"/>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4" name="BugSpots">
            <a:hlinkClick r:id="" action="ppaction://media"/>
            <a:extLst>
              <a:ext uri="{FF2B5EF4-FFF2-40B4-BE49-F238E27FC236}">
                <a16:creationId xmlns:a16="http://schemas.microsoft.com/office/drawing/2014/main" id="{BB2AB102-A5DA-4385-9E8F-AB553EC5E2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6463" y="2153414"/>
            <a:ext cx="8339074" cy="4155866"/>
          </a:xfrm>
          <a:prstGeom prst="rect">
            <a:avLst/>
          </a:prstGeom>
        </p:spPr>
      </p:pic>
    </p:spTree>
    <p:extLst>
      <p:ext uri="{BB962C8B-B14F-4D97-AF65-F5344CB8AC3E}">
        <p14:creationId xmlns:p14="http://schemas.microsoft.com/office/powerpoint/2010/main" val="35222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как была решена проблема: был написан новый алгоритм смещения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алгоритмом появления пятен</a:t>
            </a:r>
          </a:p>
        </p:txBody>
      </p:sp>
      <p:sp>
        <p:nvSpPr>
          <p:cNvPr id="12" name="Заголовок 2">
            <a:extLst>
              <a:ext uri="{FF2B5EF4-FFF2-40B4-BE49-F238E27FC236}">
                <a16:creationId xmlns:a16="http://schemas.microsoft.com/office/drawing/2014/main" id="{75501417-5140-43CA-9FEF-2EF7C605741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4084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Заключение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6289688" cy="3393234"/>
          </a:xfrm>
        </p:spPr>
        <p:txBody>
          <a:bodyPr>
            <a:normAutofit/>
          </a:bodyPr>
          <a:lstStyle/>
          <a:p>
            <a:pPr>
              <a:spcBef>
                <a:spcPts val="0"/>
              </a:spcBef>
            </a:pPr>
            <a:r>
              <a:rPr lang="ru-RU" sz="2000" dirty="0"/>
              <a:t>Мы достигли цель – разработали мобильную игру «Торт в лицо» на игровом движке </a:t>
            </a:r>
            <a:r>
              <a:rPr lang="ru-RU" sz="2000" dirty="0" err="1"/>
              <a:t>Unity</a:t>
            </a:r>
            <a:r>
              <a:rPr lang="ru-RU" sz="2000" dirty="0"/>
              <a:t>.</a:t>
            </a:r>
          </a:p>
          <a:p>
            <a:pPr>
              <a:spcBef>
                <a:spcPts val="0"/>
              </a:spcBef>
            </a:pPr>
            <a:r>
              <a:rPr lang="ru-RU" sz="2000" dirty="0"/>
              <a:t>Написать о выполненных задачах.</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87FFEC3-6930-4326-8764-E06877990E3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866652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E54C6C-825C-BC2E-C63F-46EDB472B522}"/>
              </a:ext>
            </a:extLst>
          </p:cNvPr>
          <p:cNvSpPr txBox="1"/>
          <p:nvPr/>
        </p:nvSpPr>
        <p:spPr>
          <a:xfrm>
            <a:off x="512884" y="1517290"/>
            <a:ext cx="11166231" cy="1323439"/>
          </a:xfrm>
          <a:prstGeom prst="rect">
            <a:avLst/>
          </a:prstGeom>
          <a:noFill/>
        </p:spPr>
        <p:txBody>
          <a:bodyPr wrap="square" rtlCol="0">
            <a:spAutoFit/>
          </a:bodyPr>
          <a:lstStyle/>
          <a:p>
            <a:pPr algn="ctr"/>
            <a:r>
              <a:rPr lang="ru-RU" sz="4000" dirty="0">
                <a:latin typeface="HSE Sans" panose="02000000000000000000" pitchFamily="2" charset="0"/>
              </a:rPr>
              <a:t>Спасибо за внимание!</a:t>
            </a:r>
          </a:p>
          <a:p>
            <a:pPr algn="ctr"/>
            <a:r>
              <a:rPr lang="ru-RU" sz="4000" dirty="0">
                <a:latin typeface="HSE Sans" panose="02000000000000000000" pitchFamily="2" charset="0"/>
              </a:rPr>
              <a:t>Готовы ответить на ваши вопросы.</a:t>
            </a:r>
          </a:p>
        </p:txBody>
      </p:sp>
      <p:sp>
        <p:nvSpPr>
          <p:cNvPr id="4" name="Текст 3">
            <a:extLst>
              <a:ext uri="{FF2B5EF4-FFF2-40B4-BE49-F238E27FC236}">
                <a16:creationId xmlns:a16="http://schemas.microsoft.com/office/drawing/2014/main" id="{37EEB70C-0EDB-48B0-9D61-DD61EB1E8C09}"/>
              </a:ext>
            </a:extLst>
          </p:cNvPr>
          <p:cNvSpPr txBox="1">
            <a:spLocks/>
          </p:cNvSpPr>
          <p:nvPr/>
        </p:nvSpPr>
        <p:spPr>
          <a:xfrm>
            <a:off x="1175657"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Ларионова Яна Андреевна, студентка ПИ-21-2</a:t>
            </a:r>
          </a:p>
          <a:p>
            <a:pPr marL="0" indent="0">
              <a:buNone/>
            </a:pPr>
            <a:r>
              <a:rPr lang="ru-RU" sz="2400" dirty="0"/>
              <a:t>Телефон: +7 904 841-36-23</a:t>
            </a:r>
          </a:p>
          <a:p>
            <a:pPr marL="0" indent="0">
              <a:buNone/>
            </a:pPr>
            <a:r>
              <a:rPr lang="ru-RU" sz="2400" dirty="0"/>
              <a:t>E-</a:t>
            </a:r>
            <a:r>
              <a:rPr lang="ru-RU" sz="2400" dirty="0" err="1"/>
              <a:t>mail</a:t>
            </a:r>
            <a:r>
              <a:rPr lang="ru-RU" sz="2400" dirty="0"/>
              <a:t>: </a:t>
            </a:r>
            <a:r>
              <a:rPr lang="en-GB" sz="2400" dirty="0"/>
              <a:t>nyanya.yara@gmail.com</a:t>
            </a:r>
            <a:endParaRPr lang="ru-RU" sz="2400" dirty="0"/>
          </a:p>
        </p:txBody>
      </p:sp>
      <p:sp>
        <p:nvSpPr>
          <p:cNvPr id="9" name="Текст 3">
            <a:extLst>
              <a:ext uri="{FF2B5EF4-FFF2-40B4-BE49-F238E27FC236}">
                <a16:creationId xmlns:a16="http://schemas.microsoft.com/office/drawing/2014/main" id="{3F9C4982-3E04-4BA0-BD97-07C4866D578E}"/>
              </a:ext>
            </a:extLst>
          </p:cNvPr>
          <p:cNvSpPr txBox="1">
            <a:spLocks/>
          </p:cNvSpPr>
          <p:nvPr/>
        </p:nvSpPr>
        <p:spPr>
          <a:xfrm>
            <a:off x="6723019"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Федосеев Данил Сергеевич, студент ПИ-21-2</a:t>
            </a:r>
          </a:p>
          <a:p>
            <a:pPr marL="0" indent="0">
              <a:buNone/>
            </a:pPr>
            <a:r>
              <a:rPr lang="ru-RU" sz="2400" dirty="0"/>
              <a:t>Телефон: +7 902 804-29-08</a:t>
            </a:r>
          </a:p>
          <a:p>
            <a:pPr marL="0" indent="0">
              <a:buNone/>
            </a:pPr>
            <a:r>
              <a:rPr lang="en-US" sz="2400" dirty="0"/>
              <a:t>E-mail: fs159@mail.ru</a:t>
            </a:r>
            <a:endParaRPr lang="ru-RU" sz="2400" dirty="0"/>
          </a:p>
        </p:txBody>
      </p:sp>
    </p:spTree>
    <p:extLst>
      <p:ext uri="{BB962C8B-B14F-4D97-AF65-F5344CB8AC3E}">
        <p14:creationId xmlns:p14="http://schemas.microsoft.com/office/powerpoint/2010/main" val="128216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Содержание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03585"/>
            <a:ext cx="9797818" cy="4167553"/>
          </a:xfrm>
        </p:spPr>
        <p:txBody>
          <a:bodyPr numCol="2">
            <a:normAutofit/>
          </a:bodyPr>
          <a:lstStyle/>
          <a:p>
            <a:pPr marL="342900" indent="-342900">
              <a:buFont typeface="Symbol" panose="05050102010706020507" pitchFamily="18" charset="2"/>
              <a:buChar char="-"/>
            </a:pPr>
            <a:r>
              <a:rPr lang="ru-RU" sz="1800" dirty="0">
                <a:hlinkClick r:id="rId2" action="ppaction://hlinksldjump"/>
              </a:rPr>
              <a:t>Актуальность</a:t>
            </a:r>
            <a:endParaRPr lang="ru-RU" sz="1800" dirty="0"/>
          </a:p>
          <a:p>
            <a:pPr marL="342900" indent="-342900">
              <a:buFont typeface="Symbol" panose="05050102010706020507" pitchFamily="18" charset="2"/>
              <a:buChar char="-"/>
            </a:pPr>
            <a:r>
              <a:rPr lang="ru-RU" sz="1800" dirty="0">
                <a:hlinkClick r:id="rId3" action="ppaction://hlinksldjump"/>
              </a:rPr>
              <a:t>Объект и предмет исследования</a:t>
            </a:r>
            <a:endParaRPr lang="ru-RU" sz="1800" dirty="0"/>
          </a:p>
          <a:p>
            <a:pPr marL="342900" indent="-342900">
              <a:buFont typeface="Symbol" panose="05050102010706020507" pitchFamily="18" charset="2"/>
              <a:buChar char="-"/>
            </a:pPr>
            <a:r>
              <a:rPr lang="ru-RU" sz="1800" dirty="0">
                <a:hlinkClick r:id="rId4" action="ppaction://hlinksldjump"/>
              </a:rPr>
              <a:t>Цель и задачи</a:t>
            </a:r>
            <a:endParaRPr lang="ru-RU" sz="1800" dirty="0"/>
          </a:p>
          <a:p>
            <a:pPr marL="342900" indent="-342900">
              <a:buFont typeface="Symbol" panose="05050102010706020507" pitchFamily="18" charset="2"/>
              <a:buChar char="-"/>
            </a:pPr>
            <a:r>
              <a:rPr lang="ru-RU" sz="1800" dirty="0">
                <a:hlinkClick r:id="rId5" action="ppaction://hlinksldjump"/>
              </a:rPr>
              <a:t>Методы исследования</a:t>
            </a:r>
            <a:endParaRPr lang="ru-RU" sz="1800" dirty="0"/>
          </a:p>
          <a:p>
            <a:pPr marL="342900" indent="-342900">
              <a:buFont typeface="Symbol" panose="05050102010706020507" pitchFamily="18" charset="2"/>
              <a:buChar char="-"/>
            </a:pPr>
            <a:r>
              <a:rPr lang="ru-RU" sz="1800" dirty="0">
                <a:hlinkClick r:id="rId5" action="ppaction://hlinksldjump"/>
              </a:rPr>
              <a:t>Результаты</a:t>
            </a:r>
            <a:endParaRPr lang="ru-RU" sz="1800" dirty="0"/>
          </a:p>
          <a:p>
            <a:pPr marL="342900" indent="-342900">
              <a:buFont typeface="Symbol" panose="05050102010706020507" pitchFamily="18" charset="2"/>
              <a:buChar char="-"/>
            </a:pPr>
            <a:r>
              <a:rPr lang="ru-RU" sz="1800" dirty="0">
                <a:hlinkClick r:id="rId6" action="ppaction://hlinksldjump"/>
              </a:rPr>
              <a:t>Требования к программе</a:t>
            </a:r>
            <a:endParaRPr lang="ru-RU" sz="1800" dirty="0"/>
          </a:p>
          <a:p>
            <a:pPr marL="342900" indent="-342900">
              <a:buFont typeface="Symbol" panose="05050102010706020507" pitchFamily="18" charset="2"/>
              <a:buChar char="-"/>
            </a:pPr>
            <a:r>
              <a:rPr lang="ru-RU" sz="1800" dirty="0">
                <a:hlinkClick r:id="rId7" action="ppaction://hlinksldjump"/>
              </a:rPr>
              <a:t>Игра «</a:t>
            </a:r>
            <a:r>
              <a:rPr lang="en-US" sz="1800" dirty="0">
                <a:hlinkClick r:id="rId7" action="ppaction://hlinksldjump"/>
              </a:rPr>
              <a:t>Beat the Boss 4</a:t>
            </a:r>
            <a:r>
              <a:rPr lang="ru-RU" sz="1800" dirty="0">
                <a:hlinkClick r:id="rId7" action="ppaction://hlinksldjump"/>
              </a:rPr>
              <a:t>»</a:t>
            </a:r>
            <a:endParaRPr lang="en-US" sz="1800" dirty="0"/>
          </a:p>
          <a:p>
            <a:pPr marL="342900" indent="-342900">
              <a:buFont typeface="Symbol" panose="05050102010706020507" pitchFamily="18" charset="2"/>
              <a:buChar char="-"/>
            </a:pPr>
            <a:r>
              <a:rPr lang="en-US" sz="1800" dirty="0" err="1">
                <a:hlinkClick r:id="rId8" action="ppaction://hlinksldjump"/>
              </a:rPr>
              <a:t>Игра</a:t>
            </a:r>
            <a:r>
              <a:rPr lang="en-US" sz="1800" dirty="0">
                <a:hlinkClick r:id="rId8" action="ppaction://hlinksldjump"/>
              </a:rPr>
              <a:t> «Icing On The Cake»</a:t>
            </a:r>
            <a:endParaRPr lang="en-US" sz="1800" dirty="0"/>
          </a:p>
          <a:p>
            <a:pPr marL="342900" indent="-342900">
              <a:buFont typeface="Symbol" panose="05050102010706020507" pitchFamily="18" charset="2"/>
              <a:buChar char="-"/>
            </a:pPr>
            <a:r>
              <a:rPr lang="ru-RU" sz="1800" dirty="0">
                <a:hlinkClick r:id="rId6" action="ppaction://hlinksldjump"/>
              </a:rPr>
              <a:t>Выбор программой среды</a:t>
            </a:r>
            <a:endParaRPr lang="en-US" sz="1800" dirty="0"/>
          </a:p>
          <a:p>
            <a:pPr marL="342900" indent="-342900">
              <a:buFont typeface="Symbol" panose="05050102010706020507" pitchFamily="18" charset="2"/>
              <a:buChar char="-"/>
            </a:pPr>
            <a:r>
              <a:rPr lang="ru-RU" sz="1800" dirty="0">
                <a:hlinkClick r:id="rId9" action="ppaction://hlinksldjump"/>
              </a:rPr>
              <a:t>Алгоритм пула объектов</a:t>
            </a:r>
            <a:endParaRPr lang="ru-RU" sz="1800" dirty="0"/>
          </a:p>
          <a:p>
            <a:pPr marL="342900" indent="-342900">
              <a:buFont typeface="Symbol" panose="05050102010706020507" pitchFamily="18" charset="2"/>
              <a:buChar char="-"/>
            </a:pPr>
            <a:r>
              <a:rPr lang="ru-RU" sz="1800" dirty="0">
                <a:hlinkClick r:id="rId10" action="ppaction://hlinksldjump"/>
              </a:rPr>
              <a:t>Алгоритм построения траектории</a:t>
            </a:r>
            <a:endParaRPr lang="ru-RU" sz="1800" dirty="0"/>
          </a:p>
          <a:p>
            <a:pPr marL="342900" indent="-342900">
              <a:buFont typeface="Symbol" panose="05050102010706020507" pitchFamily="18" charset="2"/>
              <a:buChar char="-"/>
            </a:pPr>
            <a:r>
              <a:rPr lang="ru-RU" sz="1800" dirty="0">
                <a:hlinkClick r:id="rId11" action="ppaction://hlinksldjump"/>
              </a:rPr>
              <a:t>Алгоритм метания торта из пушки</a:t>
            </a:r>
            <a:endParaRPr lang="ru-RU" sz="1800" dirty="0"/>
          </a:p>
          <a:p>
            <a:pPr marL="342900" indent="-342900">
              <a:buFont typeface="Symbol" panose="05050102010706020507" pitchFamily="18" charset="2"/>
              <a:buChar char="-"/>
            </a:pPr>
            <a:r>
              <a:rPr lang="ru-RU" sz="1800" dirty="0">
                <a:hlinkClick r:id="rId12" action="ppaction://hlinksldjump"/>
              </a:rPr>
              <a:t>Алгоритм отдачи пушки</a:t>
            </a:r>
            <a:endParaRPr lang="ru-RU" sz="1800" dirty="0"/>
          </a:p>
          <a:p>
            <a:pPr marL="342900" indent="-342900">
              <a:buFont typeface="Symbol" panose="05050102010706020507" pitchFamily="18" charset="2"/>
              <a:buChar char="-"/>
            </a:pPr>
            <a:r>
              <a:rPr lang="ru-RU" sz="1800" dirty="0">
                <a:hlinkClick r:id="rId13" action="ppaction://hlinksldjump"/>
              </a:rPr>
              <a:t>Алгоритм появления пятен</a:t>
            </a:r>
            <a:endParaRPr lang="ru-RU" sz="1800" dirty="0"/>
          </a:p>
          <a:p>
            <a:pPr marL="342900" indent="-342900">
              <a:buFont typeface="Symbol" panose="05050102010706020507" pitchFamily="18" charset="2"/>
              <a:buChar char="-"/>
            </a:pPr>
            <a:r>
              <a:rPr lang="ru-RU" sz="1800" dirty="0">
                <a:hlinkClick r:id="rId14" action="ppaction://hlinksldjump"/>
              </a:rPr>
              <a:t>Алгоритм плавного удаления объектов</a:t>
            </a:r>
            <a:endParaRPr lang="ru-RU" sz="1800" dirty="0"/>
          </a:p>
          <a:p>
            <a:pPr marL="342900" indent="-342900">
              <a:buFont typeface="Symbol" panose="05050102010706020507" pitchFamily="18" charset="2"/>
              <a:buChar char="-"/>
            </a:pPr>
            <a:r>
              <a:rPr lang="ru-RU" sz="1800" dirty="0">
                <a:hlinkClick r:id="rId14" action="ppaction://hlinksldjump"/>
              </a:rPr>
              <a:t>Алгоритм удаления тортов по количеству</a:t>
            </a:r>
            <a:endParaRPr lang="ru-RU" sz="1800" dirty="0"/>
          </a:p>
          <a:p>
            <a:pPr marL="342900" indent="-342900">
              <a:buFont typeface="Symbol" panose="05050102010706020507" pitchFamily="18" charset="2"/>
              <a:buChar char="-"/>
            </a:pPr>
            <a:r>
              <a:rPr lang="ru-RU" sz="1800" dirty="0">
                <a:hlinkClick r:id="" action="ppaction://noaction"/>
              </a:rPr>
              <a:t>У повара атрофировалась часть лица</a:t>
            </a:r>
            <a:endParaRPr lang="ru-RU" sz="1800" dirty="0"/>
          </a:p>
          <a:p>
            <a:pPr marL="342900" indent="-342900">
              <a:buFont typeface="Symbol" panose="05050102010706020507" pitchFamily="18" charset="2"/>
              <a:buChar char="-"/>
            </a:pPr>
            <a:r>
              <a:rPr lang="ru-RU" sz="1800" dirty="0">
                <a:hlinkClick r:id="rId12" action="ppaction://hlinksldjump"/>
              </a:rPr>
              <a:t>Тестирование пула объектов</a:t>
            </a:r>
            <a:endParaRPr lang="ru-RU" sz="1800" dirty="0"/>
          </a:p>
          <a:p>
            <a:pPr marL="342900" indent="-342900">
              <a:buFont typeface="Symbol" panose="05050102010706020507" pitchFamily="18" charset="2"/>
              <a:buChar char="-"/>
            </a:pPr>
            <a:r>
              <a:rPr lang="ru-RU" sz="1800" dirty="0">
                <a:hlinkClick r:id="rId15" action="ppaction://hlinksldjump"/>
              </a:rPr>
              <a:t>Тестирование появления пятен</a:t>
            </a:r>
            <a:endParaRPr lang="ru-RU" sz="1800" dirty="0"/>
          </a:p>
          <a:p>
            <a:pPr marL="342900" indent="-342900">
              <a:buFont typeface="Symbol" panose="05050102010706020507" pitchFamily="18" charset="2"/>
              <a:buChar char="-"/>
            </a:pPr>
            <a:r>
              <a:rPr lang="ru-RU" sz="1800" dirty="0">
                <a:hlinkClick r:id="rId16" action="ppaction://hlinksldjump"/>
              </a:rPr>
              <a:t>Заключение</a:t>
            </a:r>
            <a:endParaRPr lang="ru-RU" sz="18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Защита курсового проекта</a:t>
            </a:r>
          </a:p>
          <a:p>
            <a:r>
              <a:rPr lang="ru-RU" dirty="0"/>
              <a:t>Пермь, 2022</a:t>
            </a:r>
          </a:p>
        </p:txBody>
      </p:sp>
      <p:sp>
        <p:nvSpPr>
          <p:cNvPr id="12" name="Заголовок 2">
            <a:extLst>
              <a:ext uri="{FF2B5EF4-FFF2-40B4-BE49-F238E27FC236}">
                <a16:creationId xmlns:a16="http://schemas.microsoft.com/office/drawing/2014/main" id="{2C4C0281-2C81-4E35-BC28-957C851C543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31256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Стресс негативно влияет на психическое состояние человека.</a:t>
            </a:r>
          </a:p>
          <a:p>
            <a:r>
              <a:rPr lang="ru-RU" sz="2000" dirty="0"/>
              <a:t>Следовательно, проблема стресса является одной из самых актуальных в жизни.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6" name="Заголовок 2">
            <a:extLst>
              <a:ext uri="{FF2B5EF4-FFF2-40B4-BE49-F238E27FC236}">
                <a16:creationId xmlns:a16="http://schemas.microsoft.com/office/drawing/2014/main" id="{18861256-8864-4C4F-8B6D-31650F8BA256}"/>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3" name="Рисунок 2">
            <a:extLst>
              <a:ext uri="{FF2B5EF4-FFF2-40B4-BE49-F238E27FC236}">
                <a16:creationId xmlns:a16="http://schemas.microsoft.com/office/drawing/2014/main" id="{264984DA-1D29-4289-9D7E-802B625B10EE}"/>
              </a:ext>
            </a:extLst>
          </p:cNvPr>
          <p:cNvPicPr>
            <a:picLocks noChangeAspect="1"/>
          </p:cNvPicPr>
          <p:nvPr/>
        </p:nvPicPr>
        <p:blipFill>
          <a:blip r:embed="rId3"/>
          <a:stretch>
            <a:fillRect/>
          </a:stretch>
        </p:blipFill>
        <p:spPr>
          <a:xfrm>
            <a:off x="7241986" y="1174588"/>
            <a:ext cx="4076477" cy="5132070"/>
          </a:xfrm>
          <a:prstGeom prst="rect">
            <a:avLst/>
          </a:prstGeom>
        </p:spPr>
      </p:pic>
      <p:sp>
        <p:nvSpPr>
          <p:cNvPr id="4" name="Прямоугольник 3">
            <a:extLst>
              <a:ext uri="{FF2B5EF4-FFF2-40B4-BE49-F238E27FC236}">
                <a16:creationId xmlns:a16="http://schemas.microsoft.com/office/drawing/2014/main" id="{898A10C4-A21F-450B-93C9-A97E1AEFEE5E}"/>
              </a:ext>
            </a:extLst>
          </p:cNvPr>
          <p:cNvSpPr/>
          <p:nvPr/>
        </p:nvSpPr>
        <p:spPr>
          <a:xfrm>
            <a:off x="10299032" y="3744227"/>
            <a:ext cx="202130" cy="231007"/>
          </a:xfrm>
          <a:prstGeom prst="rect">
            <a:avLst/>
          </a:prstGeom>
          <a:solidFill>
            <a:srgbClr val="556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5002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Объект и предмет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Объект исследования – игры, с помощью которых люди снижают стресс.</a:t>
            </a:r>
          </a:p>
          <a:p>
            <a:r>
              <a:rPr lang="ru-RU" sz="2000" dirty="0"/>
              <a:t>Предмет исследования – разработка мобильной игры, с помощью которой пользователь сможет снизить свой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6D8E5B90-E390-4158-A866-CD3B60ED357D}"/>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5" name="Picture 4" descr="https://avatars.mds.yandex.net/get-zen_doc/1352765/pub_5d57f107f0d4f400ad700796_5d599dc7b5e99200ad31d5f7/scale_1200">
            <a:extLst>
              <a:ext uri="{FF2B5EF4-FFF2-40B4-BE49-F238E27FC236}">
                <a16:creationId xmlns:a16="http://schemas.microsoft.com/office/drawing/2014/main" id="{6A6D81F5-2B70-491F-BCCD-BD9E725D2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92" y="2223362"/>
            <a:ext cx="5519085" cy="307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2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Цель и задачи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a:spcBef>
                <a:spcPts val="0"/>
              </a:spcBef>
            </a:pPr>
            <a:r>
              <a:rPr lang="ru-RU" sz="2400" b="1" dirty="0"/>
              <a:t>Цель</a:t>
            </a:r>
            <a:endParaRPr lang="ru-RU" sz="2000" b="1" dirty="0"/>
          </a:p>
          <a:p>
            <a:pPr>
              <a:spcBef>
                <a:spcPts val="0"/>
              </a:spcBef>
            </a:pPr>
            <a:r>
              <a:rPr lang="ru-RU" sz="2000" dirty="0"/>
              <a:t>Разработать мобильную игру «Торт в лицо» на игровом движке Unity.</a:t>
            </a:r>
          </a:p>
          <a:p>
            <a:r>
              <a:rPr lang="ru-RU" sz="2400" b="1" dirty="0"/>
              <a:t>Задачи</a:t>
            </a:r>
            <a:endParaRPr lang="ru-RU" sz="2000" b="1" dirty="0"/>
          </a:p>
          <a:p>
            <a:pPr marL="342900" indent="-342900">
              <a:spcBef>
                <a:spcPts val="0"/>
              </a:spcBef>
              <a:buFont typeface="+mj-lt"/>
              <a:buAutoNum type="arabicPeriod"/>
            </a:pPr>
            <a:r>
              <a:rPr lang="ru-RU" sz="2000" dirty="0"/>
              <a:t>Проанализировать задачу и разработать требования к игре.</a:t>
            </a:r>
          </a:p>
          <a:p>
            <a:pPr marL="342900" indent="-342900">
              <a:spcBef>
                <a:spcPts val="0"/>
              </a:spcBef>
              <a:buFont typeface="+mj-lt"/>
              <a:buAutoNum type="arabicPeriod"/>
            </a:pPr>
            <a:r>
              <a:rPr lang="ru-RU" sz="2000" dirty="0"/>
              <a:t>Выбрать и разработать алгоритмы для реализации игры.</a:t>
            </a:r>
          </a:p>
          <a:p>
            <a:pPr marL="342900" indent="-342900">
              <a:spcBef>
                <a:spcPts val="0"/>
              </a:spcBef>
              <a:buFont typeface="+mj-lt"/>
              <a:buAutoNum type="arabicPeriod"/>
            </a:pPr>
            <a:r>
              <a:rPr lang="ru-RU" sz="2000" dirty="0"/>
              <a:t>Спроектировать игру.</a:t>
            </a:r>
          </a:p>
          <a:p>
            <a:pPr marL="342900" indent="-342900">
              <a:spcBef>
                <a:spcPts val="0"/>
              </a:spcBef>
              <a:buFont typeface="+mj-lt"/>
              <a:buAutoNum type="arabicPeriod"/>
            </a:pPr>
            <a:r>
              <a:rPr lang="ru-RU" sz="2000" dirty="0"/>
              <a:t>Реализовать мобильную игру.</a:t>
            </a:r>
          </a:p>
          <a:p>
            <a:pPr marL="342900" indent="-342900">
              <a:spcBef>
                <a:spcPts val="0"/>
              </a:spcBef>
              <a:buFont typeface="+mj-lt"/>
              <a:buAutoNum type="arabicPeriod"/>
            </a:pPr>
            <a:r>
              <a:rPr lang="ru-RU" sz="2000" dirty="0"/>
              <a:t>Протестировать и отладить игру.</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67922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4140012" cy="777025"/>
          </a:xfrm>
        </p:spPr>
        <p:txBody>
          <a:bodyPr>
            <a:normAutofit/>
          </a:bodyPr>
          <a:lstStyle/>
          <a:p>
            <a:r>
              <a:rPr lang="ru-RU" sz="2800" b="1" dirty="0"/>
              <a:t>Результаты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8" y="2379663"/>
            <a:ext cx="4140012" cy="3393234"/>
          </a:xfrm>
        </p:spPr>
        <p:txBody>
          <a:bodyPr>
            <a:normAutofit/>
          </a:bodyPr>
          <a:lstStyle/>
          <a:p>
            <a:r>
              <a:rPr lang="ru-RU" sz="2000" dirty="0"/>
              <a:t>Мы предложили поиграть в нашу игру «Торт в лицо» группе людей. До и после игры с помощью опроса мы замерили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graphicFrame>
        <p:nvGraphicFramePr>
          <p:cNvPr id="15" name="Диаграмма 14">
            <a:extLst>
              <a:ext uri="{FF2B5EF4-FFF2-40B4-BE49-F238E27FC236}">
                <a16:creationId xmlns:a16="http://schemas.microsoft.com/office/drawing/2014/main" id="{E438BC0E-5970-449D-BE63-9F7187BA7721}"/>
              </a:ext>
            </a:extLst>
          </p:cNvPr>
          <p:cNvGraphicFramePr>
            <a:graphicFrameLocks/>
          </p:cNvGraphicFramePr>
          <p:nvPr>
            <p:extLst>
              <p:ext uri="{D42A27DB-BD31-4B8C-83A1-F6EECF244321}">
                <p14:modId xmlns:p14="http://schemas.microsoft.com/office/powerpoint/2010/main" val="3284607460"/>
              </p:ext>
            </p:extLst>
          </p:nvPr>
        </p:nvGraphicFramePr>
        <p:xfrm>
          <a:off x="5272088" y="1486300"/>
          <a:ext cx="6372225" cy="4289425"/>
        </p:xfrm>
        <a:graphic>
          <a:graphicData uri="http://schemas.openxmlformats.org/drawingml/2006/chart">
            <c:chart xmlns:c="http://schemas.openxmlformats.org/drawingml/2006/chart" xmlns:r="http://schemas.openxmlformats.org/officeDocument/2006/relationships" r:id="rId3"/>
          </a:graphicData>
        </a:graphic>
      </p:graphicFrame>
      <p:sp>
        <p:nvSpPr>
          <p:cNvPr id="11" name="Заголовок 2">
            <a:extLst>
              <a:ext uri="{FF2B5EF4-FFF2-40B4-BE49-F238E27FC236}">
                <a16:creationId xmlns:a16="http://schemas.microsoft.com/office/drawing/2014/main" id="{3E083CCF-13FD-405B-AB06-5EF93D07DB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2" name="Рисунок 11" descr="Кусок торта">
            <a:hlinkClick r:id="rId4" action="ppaction://hlinksldjump"/>
            <a:extLst>
              <a:ext uri="{FF2B5EF4-FFF2-40B4-BE49-F238E27FC236}">
                <a16:creationId xmlns:a16="http://schemas.microsoft.com/office/drawing/2014/main" id="{441032EE-E337-412A-AC59-6BF43B4A1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Tree>
    <p:extLst>
      <p:ext uri="{BB962C8B-B14F-4D97-AF65-F5344CB8AC3E}">
        <p14:creationId xmlns:p14="http://schemas.microsoft.com/office/powerpoint/2010/main" val="11791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graphicEl>
                                              <a:chart seriesIdx="0" categoryIdx="-4" bldStep="series"/>
                                            </p:graphicEl>
                                          </p:spTgt>
                                        </p:tgtEl>
                                        <p:attrNameLst>
                                          <p:attrName>style.visibility</p:attrName>
                                        </p:attrNameLst>
                                      </p:cBhvr>
                                      <p:to>
                                        <p:strVal val="visible"/>
                                      </p:to>
                                    </p:set>
                                    <p:anim calcmode="lin" valueType="num">
                                      <p:cBhvr additive="base">
                                        <p:cTn id="7" dur="500" fill="hold"/>
                                        <p:tgtEl>
                                          <p:spTgt spid="15">
                                            <p:graphicEl>
                                              <a:chart seriesIdx="0" categoryIdx="-4" bldStep="series"/>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5">
                                            <p:graphicEl>
                                              <a:chart seriesIdx="0"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graphicEl>
                                              <a:chart seriesIdx="1" categoryIdx="-4" bldStep="series"/>
                                            </p:graphicEl>
                                          </p:spTgt>
                                        </p:tgtEl>
                                        <p:attrNameLst>
                                          <p:attrName>style.visibility</p:attrName>
                                        </p:attrNameLst>
                                      </p:cBhvr>
                                      <p:to>
                                        <p:strVal val="visible"/>
                                      </p:to>
                                    </p:set>
                                    <p:anim calcmode="lin" valueType="num">
                                      <p:cBhvr additive="base">
                                        <p:cTn id="13" dur="500" fill="hold"/>
                                        <p:tgtEl>
                                          <p:spTgt spid="15">
                                            <p:graphicEl>
                                              <a:chart seriesIdx="1" categoryIdx="-4" bldStep="series"/>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graphicEl>
                                              <a:chart seriesIdx="1" categoryIdx="-4" bldStep="series"/>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Beat the Boss 4</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37AF217D-FA89-41DC-B285-DDF6293CB1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eatTheBoss">
            <a:hlinkClick r:id="" action="ppaction://media"/>
            <a:extLst>
              <a:ext uri="{FF2B5EF4-FFF2-40B4-BE49-F238E27FC236}">
                <a16:creationId xmlns:a16="http://schemas.microsoft.com/office/drawing/2014/main" id="{5488D6F6-0B72-43EA-A3C1-6396A465C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7" t="12632" r="702"/>
          <a:stretch/>
        </p:blipFill>
        <p:spPr>
          <a:xfrm>
            <a:off x="1798320" y="2067834"/>
            <a:ext cx="8595360" cy="4288057"/>
          </a:xfrm>
          <a:prstGeom prst="rect">
            <a:avLst/>
          </a:prstGeom>
        </p:spPr>
      </p:pic>
    </p:spTree>
    <p:extLst>
      <p:ext uri="{BB962C8B-B14F-4D97-AF65-F5344CB8AC3E}">
        <p14:creationId xmlns:p14="http://schemas.microsoft.com/office/powerpoint/2010/main" val="41074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Icing On The Cake</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3A66C038-F233-4F2D-8CDF-D7A78CA0236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3" name="Icing">
            <a:hlinkClick r:id="" action="ppaction://media"/>
            <a:extLst>
              <a:ext uri="{FF2B5EF4-FFF2-40B4-BE49-F238E27FC236}">
                <a16:creationId xmlns:a16="http://schemas.microsoft.com/office/drawing/2014/main" id="{0E583D89-20F3-4786-A621-071FA6903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544"/>
          <a:stretch/>
        </p:blipFill>
        <p:spPr>
          <a:xfrm>
            <a:off x="7353701" y="771472"/>
            <a:ext cx="2781501" cy="5315055"/>
          </a:xfrm>
          <a:prstGeom prst="rect">
            <a:avLst/>
          </a:prstGeom>
        </p:spPr>
      </p:pic>
      <p:graphicFrame>
        <p:nvGraphicFramePr>
          <p:cNvPr id="2" name="Таблица 1">
            <a:extLst>
              <a:ext uri="{FF2B5EF4-FFF2-40B4-BE49-F238E27FC236}">
                <a16:creationId xmlns:a16="http://schemas.microsoft.com/office/drawing/2014/main" id="{BFF7C4B6-7289-4A6E-BFFA-415539A5FC92}"/>
              </a:ext>
            </a:extLst>
          </p:cNvPr>
          <p:cNvGraphicFramePr>
            <a:graphicFrameLocks noGrp="1"/>
          </p:cNvGraphicFramePr>
          <p:nvPr>
            <p:extLst>
              <p:ext uri="{D42A27DB-BD31-4B8C-83A1-F6EECF244321}">
                <p14:modId xmlns:p14="http://schemas.microsoft.com/office/powerpoint/2010/main" val="3948297240"/>
              </p:ext>
            </p:extLst>
          </p:nvPr>
        </p:nvGraphicFramePr>
        <p:xfrm>
          <a:off x="585898" y="2784542"/>
          <a:ext cx="5150760" cy="2415854"/>
        </p:xfrm>
        <a:graphic>
          <a:graphicData uri="http://schemas.openxmlformats.org/drawingml/2006/table">
            <a:tbl>
              <a:tblPr firstRow="1">
                <a:tableStyleId>{8EC20E35-A176-4012-BC5E-935CFFF8708E}</a:tableStyleId>
              </a:tblPr>
              <a:tblGrid>
                <a:gridCol w="2575380">
                  <a:extLst>
                    <a:ext uri="{9D8B030D-6E8A-4147-A177-3AD203B41FA5}">
                      <a16:colId xmlns:a16="http://schemas.microsoft.com/office/drawing/2014/main" val="417045836"/>
                    </a:ext>
                  </a:extLst>
                </a:gridCol>
                <a:gridCol w="2575380">
                  <a:extLst>
                    <a:ext uri="{9D8B030D-6E8A-4147-A177-3AD203B41FA5}">
                      <a16:colId xmlns:a16="http://schemas.microsoft.com/office/drawing/2014/main" val="520377369"/>
                    </a:ext>
                  </a:extLst>
                </a:gridCol>
              </a:tblGrid>
              <a:tr h="636420">
                <a:tc>
                  <a:txBody>
                    <a:bodyPr/>
                    <a:lstStyle/>
                    <a:p>
                      <a:pPr algn="ctr"/>
                      <a:r>
                        <a:rPr lang="ru-RU" sz="1800" dirty="0"/>
                        <a:t>Преимущества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800" dirty="0"/>
                        <a:t>Недостатки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6102920"/>
                  </a:ext>
                </a:extLst>
              </a:tr>
              <a:tr h="889717">
                <a:tc>
                  <a:txBody>
                    <a:bodyPr/>
                    <a:lstStyle/>
                    <a:p>
                      <a:r>
                        <a:rPr lang="ru-RU" sz="1800" dirty="0"/>
                        <a:t>Приятный звук при разравнивании глазури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Много навязчивой рекламы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04973"/>
                  </a:ext>
                </a:extLst>
              </a:tr>
              <a:tr h="889717">
                <a:tc>
                  <a:txBody>
                    <a:bodyPr/>
                    <a:lstStyle/>
                    <a:p>
                      <a:r>
                        <a:rPr lang="ru-RU" sz="1800" dirty="0"/>
                        <a:t>Красивая глазурь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Нет </a:t>
                      </a:r>
                      <a:r>
                        <a:rPr lang="ru-RU" sz="1800" dirty="0" err="1"/>
                        <a:t>экшена</a:t>
                      </a:r>
                      <a:endParaRPr lang="ru-RU"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592577"/>
                  </a:ext>
                </a:extLst>
              </a:tr>
            </a:tbl>
          </a:graphicData>
        </a:graphic>
      </p:graphicFrame>
    </p:spTree>
    <p:extLst>
      <p:ext uri="{BB962C8B-B14F-4D97-AF65-F5344CB8AC3E}">
        <p14:creationId xmlns:p14="http://schemas.microsoft.com/office/powerpoint/2010/main" val="30925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120000" y="120000"/>
                                    </p:animScale>
                                  </p:childTnLst>
                                </p:cTn>
                              </p:par>
                              <p:par>
                                <p:cTn id="7" presetID="1" presetClass="mediacall" presetSubtype="0" fill="hold" nodeType="withEffect">
                                  <p:stCondLst>
                                    <p:cond delay="0"/>
                                  </p:stCondLst>
                                  <p:childTnLst>
                                    <p:cmd type="call" cmd="playFrom(0.0)">
                                      <p:cBhvr>
                                        <p:cTn id="8" dur="162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Требования к программе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Программа должна отвечать следующим требованиям:</a:t>
            </a:r>
          </a:p>
          <a:p>
            <a:pPr marL="342900" indent="-342900">
              <a:buFont typeface="Symbol" panose="05050102010706020507" pitchFamily="18" charset="2"/>
              <a:buChar char="-"/>
            </a:pPr>
            <a:r>
              <a:rPr lang="ru-RU" sz="2000" dirty="0"/>
              <a:t>метание торта в лицо выбранному персонажу;</a:t>
            </a:r>
          </a:p>
          <a:p>
            <a:pPr marL="342900" indent="-342900">
              <a:buFont typeface="Symbol" panose="05050102010706020507" pitchFamily="18" charset="2"/>
              <a:buChar char="-"/>
            </a:pPr>
            <a:r>
              <a:rPr lang="ru-RU" sz="2000" dirty="0"/>
              <a:t>отображение траектории полета торта;</a:t>
            </a:r>
          </a:p>
          <a:p>
            <a:pPr marL="342900" indent="-342900">
              <a:buFont typeface="Symbol" panose="05050102010706020507" pitchFamily="18" charset="2"/>
              <a:buChar char="-"/>
            </a:pPr>
            <a:r>
              <a:rPr lang="ru-RU" sz="2000" dirty="0"/>
              <a:t>персонаж должен корректно перемещаться пальцем;</a:t>
            </a:r>
          </a:p>
          <a:p>
            <a:pPr marL="342900" indent="-342900">
              <a:buFont typeface="Symbol" panose="05050102010706020507" pitchFamily="18" charset="2"/>
              <a:buChar char="-"/>
            </a:pPr>
            <a:r>
              <a:rPr lang="ru-RU" sz="2000" dirty="0"/>
              <a:t>точное изменение направления пушки.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a:xfrm>
            <a:off x="6259892" y="548720"/>
            <a:ext cx="2070100" cy="408109"/>
          </a:xfrm>
        </p:spPr>
        <p:txBody>
          <a:bodyPr/>
          <a:lstStyle/>
          <a:p>
            <a:r>
              <a:rPr lang="ru-RU" dirty="0"/>
              <a:t>Анализ игры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9" name="Рисунок 8">
            <a:extLst>
              <a:ext uri="{FF2B5EF4-FFF2-40B4-BE49-F238E27FC236}">
                <a16:creationId xmlns:a16="http://schemas.microsoft.com/office/drawing/2014/main" id="{366267AD-3687-4C5B-96B7-78A2E2E9A143}"/>
              </a:ext>
            </a:extLst>
          </p:cNvPr>
          <p:cNvPicPr>
            <a:picLocks noChangeAspect="1"/>
          </p:cNvPicPr>
          <p:nvPr/>
        </p:nvPicPr>
        <p:blipFill rotWithShape="1">
          <a:blip r:embed="rId3"/>
          <a:srcRect l="-560" r="1973" b="2853"/>
          <a:stretch/>
        </p:blipFill>
        <p:spPr>
          <a:xfrm>
            <a:off x="6488121" y="1528043"/>
            <a:ext cx="5380868" cy="3801913"/>
          </a:xfrm>
          <a:prstGeom prst="rect">
            <a:avLst/>
          </a:prstGeom>
        </p:spPr>
      </p:pic>
      <p:sp>
        <p:nvSpPr>
          <p:cNvPr id="12" name="Заголовок 2">
            <a:extLst>
              <a:ext uri="{FF2B5EF4-FFF2-40B4-BE49-F238E27FC236}">
                <a16:creationId xmlns:a16="http://schemas.microsoft.com/office/drawing/2014/main" id="{B86F8D86-FA5F-472D-9A76-D98DE4786B5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6650687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2.xml><?xml version="1.0" encoding="utf-8"?>
<ds:datastoreItem xmlns:ds="http://schemas.openxmlformats.org/officeDocument/2006/customXml" ds:itemID="{433DAF31-D8A6-49A0-9A5D-8B2EA5B1C511}">
  <ds:schemaRef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e96afe77-3acb-4328-97fc-408e1bde3ecd"/>
    <ds:schemaRef ds:uri="9875bd71-cde8-496c-a136-433f55d5e6d0"/>
    <ds:schemaRef ds:uri="http://schemas.microsoft.com/office/2006/metadata/properties"/>
  </ds:schemaRefs>
</ds:datastoreItem>
</file>

<file path=customXml/itemProps3.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1694</TotalTime>
  <Words>1525</Words>
  <Application>Microsoft Office PowerPoint</Application>
  <PresentationFormat>Широкоэкранный</PresentationFormat>
  <Paragraphs>266</Paragraphs>
  <Slides>24</Slides>
  <Notes>19</Notes>
  <HiddenSlides>0</HiddenSlides>
  <MMClips>4</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Calibri</vt:lpstr>
      <vt:lpstr>Calibri Light</vt:lpstr>
      <vt:lpstr>HSE Sans</vt:lpstr>
      <vt:lpstr>Symbol</vt:lpstr>
      <vt:lpstr>Office Theme</vt:lpstr>
      <vt:lpstr>Курсовой проект «Разработка мобильной игры «Торт в лицо»</vt:lpstr>
      <vt:lpstr>План</vt:lpstr>
      <vt:lpstr>Почему выбрана данная тема?</vt:lpstr>
      <vt:lpstr>Объект и предмет исследования</vt:lpstr>
      <vt:lpstr>Цель и задачи</vt:lpstr>
      <vt:lpstr>Результаты</vt:lpstr>
      <vt:lpstr>Игра «Beat the Boss 4»</vt:lpstr>
      <vt:lpstr>Игра «Icing On The Cake»</vt:lpstr>
      <vt:lpstr>Требования к программе</vt:lpstr>
      <vt:lpstr>Алгоритм пула объектов</vt:lpstr>
      <vt:lpstr>Получение объекта из пула </vt:lpstr>
      <vt:lpstr>Алгоритм построения траектории</vt:lpstr>
      <vt:lpstr>Установка позиций точек траектории по формуле</vt:lpstr>
      <vt:lpstr>Алгоритм метания торта из пушки</vt:lpstr>
      <vt:lpstr>Создание торта и задание ему силы метания</vt:lpstr>
      <vt:lpstr>Алгоритм появления пятен</vt:lpstr>
      <vt:lpstr>Появление пятен</vt:lpstr>
      <vt:lpstr>Тестирование пула объектов</vt:lpstr>
      <vt:lpstr>Тестирование пула объектов</vt:lpstr>
      <vt:lpstr>Тестирование появления пятен</vt:lpstr>
      <vt:lpstr>Тестирование появления пятен</vt:lpstr>
      <vt:lpstr>Заключение</vt:lpstr>
      <vt:lpstr>Презентация PowerPoint</vt:lpstr>
      <vt:lpstr>Содержание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Курсовой проект «Разработка мобильной игры «Торт в лицо»</dc:title>
  <dc:creator>Danil</dc:creator>
  <cp:lastModifiedBy>Danil</cp:lastModifiedBy>
  <cp:revision>45</cp:revision>
  <cp:lastPrinted>2021-11-11T13:08:42Z</cp:lastPrinted>
  <dcterms:created xsi:type="dcterms:W3CDTF">2021-11-11T08:52:47Z</dcterms:created>
  <dcterms:modified xsi:type="dcterms:W3CDTF">2022-06-01T13:21:01Z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